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fonts/font1.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39"/>
  </p:notesMasterIdLst>
  <p:handoutMasterIdLst>
    <p:handoutMasterId r:id="rId140"/>
  </p:handoutMasterIdLst>
  <p:sldIdLst>
    <p:sldId id="312" r:id="rId3"/>
    <p:sldId id="313" r:id="rId4"/>
    <p:sldId id="397" r:id="rId5"/>
    <p:sldId id="286" r:id="rId6"/>
    <p:sldId id="425" r:id="rId7"/>
    <p:sldId id="377" r:id="rId8"/>
    <p:sldId id="374" r:id="rId9"/>
    <p:sldId id="426" r:id="rId10"/>
    <p:sldId id="427" r:id="rId11"/>
    <p:sldId id="428" r:id="rId12"/>
    <p:sldId id="380" r:id="rId13"/>
    <p:sldId id="429" r:id="rId14"/>
    <p:sldId id="430" r:id="rId15"/>
    <p:sldId id="375" r:id="rId16"/>
    <p:sldId id="344" r:id="rId17"/>
    <p:sldId id="432" r:id="rId18"/>
    <p:sldId id="433" r:id="rId19"/>
    <p:sldId id="434" r:id="rId20"/>
    <p:sldId id="435" r:id="rId21"/>
    <p:sldId id="436" r:id="rId22"/>
    <p:sldId id="437" r:id="rId23"/>
    <p:sldId id="438" r:id="rId24"/>
    <p:sldId id="439" r:id="rId25"/>
    <p:sldId id="390" r:id="rId26"/>
    <p:sldId id="440" r:id="rId27"/>
    <p:sldId id="441" r:id="rId28"/>
    <p:sldId id="442" r:id="rId29"/>
    <p:sldId id="372" r:id="rId30"/>
    <p:sldId id="443" r:id="rId31"/>
    <p:sldId id="444" r:id="rId32"/>
    <p:sldId id="445" r:id="rId33"/>
    <p:sldId id="446" r:id="rId34"/>
    <p:sldId id="447" r:id="rId35"/>
    <p:sldId id="448" r:id="rId36"/>
    <p:sldId id="449" r:id="rId37"/>
    <p:sldId id="451" r:id="rId38"/>
    <p:sldId id="450" r:id="rId39"/>
    <p:sldId id="452" r:id="rId40"/>
    <p:sldId id="453" r:id="rId41"/>
    <p:sldId id="454" r:id="rId42"/>
    <p:sldId id="455" r:id="rId43"/>
    <p:sldId id="456" r:id="rId44"/>
    <p:sldId id="386" r:id="rId45"/>
    <p:sldId id="457" r:id="rId46"/>
    <p:sldId id="458" r:id="rId47"/>
    <p:sldId id="459" r:id="rId48"/>
    <p:sldId id="463" r:id="rId49"/>
    <p:sldId id="461" r:id="rId50"/>
    <p:sldId id="462" r:id="rId51"/>
    <p:sldId id="464" r:id="rId52"/>
    <p:sldId id="465" r:id="rId53"/>
    <p:sldId id="466" r:id="rId54"/>
    <p:sldId id="468" r:id="rId55"/>
    <p:sldId id="467" r:id="rId56"/>
    <p:sldId id="469" r:id="rId57"/>
    <p:sldId id="471" r:id="rId58"/>
    <p:sldId id="470" r:id="rId59"/>
    <p:sldId id="472" r:id="rId60"/>
    <p:sldId id="473" r:id="rId61"/>
    <p:sldId id="474" r:id="rId62"/>
    <p:sldId id="475" r:id="rId63"/>
    <p:sldId id="476" r:id="rId64"/>
    <p:sldId id="477" r:id="rId65"/>
    <p:sldId id="478" r:id="rId66"/>
    <p:sldId id="479" r:id="rId67"/>
    <p:sldId id="480" r:id="rId68"/>
    <p:sldId id="482" r:id="rId69"/>
    <p:sldId id="481" r:id="rId70"/>
    <p:sldId id="483" r:id="rId71"/>
    <p:sldId id="484" r:id="rId72"/>
    <p:sldId id="485" r:id="rId73"/>
    <p:sldId id="486" r:id="rId74"/>
    <p:sldId id="487" r:id="rId75"/>
    <p:sldId id="488" r:id="rId76"/>
    <p:sldId id="489" r:id="rId77"/>
    <p:sldId id="490" r:id="rId78"/>
    <p:sldId id="491" r:id="rId79"/>
    <p:sldId id="492" r:id="rId80"/>
    <p:sldId id="493" r:id="rId81"/>
    <p:sldId id="495" r:id="rId82"/>
    <p:sldId id="496" r:id="rId83"/>
    <p:sldId id="494" r:id="rId84"/>
    <p:sldId id="497" r:id="rId85"/>
    <p:sldId id="498" r:id="rId86"/>
    <p:sldId id="499" r:id="rId87"/>
    <p:sldId id="500" r:id="rId88"/>
    <p:sldId id="501" r:id="rId89"/>
    <p:sldId id="502" r:id="rId90"/>
    <p:sldId id="503" r:id="rId91"/>
    <p:sldId id="504" r:id="rId92"/>
    <p:sldId id="505" r:id="rId93"/>
    <p:sldId id="506" r:id="rId94"/>
    <p:sldId id="507" r:id="rId95"/>
    <p:sldId id="508" r:id="rId96"/>
    <p:sldId id="509" r:id="rId97"/>
    <p:sldId id="510" r:id="rId98"/>
    <p:sldId id="511" r:id="rId99"/>
    <p:sldId id="512" r:id="rId100"/>
    <p:sldId id="513" r:id="rId101"/>
    <p:sldId id="514" r:id="rId102"/>
    <p:sldId id="515" r:id="rId103"/>
    <p:sldId id="516" r:id="rId104"/>
    <p:sldId id="517" r:id="rId105"/>
    <p:sldId id="518" r:id="rId106"/>
    <p:sldId id="519" r:id="rId107"/>
    <p:sldId id="520" r:id="rId108"/>
    <p:sldId id="521" r:id="rId109"/>
    <p:sldId id="373" r:id="rId110"/>
    <p:sldId id="522" r:id="rId111"/>
    <p:sldId id="523" r:id="rId112"/>
    <p:sldId id="524" r:id="rId113"/>
    <p:sldId id="525" r:id="rId114"/>
    <p:sldId id="527" r:id="rId115"/>
    <p:sldId id="528" r:id="rId116"/>
    <p:sldId id="529" r:id="rId117"/>
    <p:sldId id="530" r:id="rId118"/>
    <p:sldId id="531" r:id="rId119"/>
    <p:sldId id="532" r:id="rId120"/>
    <p:sldId id="533" r:id="rId121"/>
    <p:sldId id="534" r:id="rId122"/>
    <p:sldId id="536" r:id="rId123"/>
    <p:sldId id="376" r:id="rId124"/>
    <p:sldId id="537" r:id="rId125"/>
    <p:sldId id="538" r:id="rId126"/>
    <p:sldId id="539" r:id="rId127"/>
    <p:sldId id="540" r:id="rId128"/>
    <p:sldId id="541" r:id="rId129"/>
    <p:sldId id="535" r:id="rId130"/>
    <p:sldId id="544" r:id="rId131"/>
    <p:sldId id="543" r:id="rId132"/>
    <p:sldId id="545" r:id="rId133"/>
    <p:sldId id="548" r:id="rId134"/>
    <p:sldId id="549" r:id="rId135"/>
    <p:sldId id="547" r:id="rId136"/>
    <p:sldId id="550" r:id="rId137"/>
    <p:sldId id="551" r:id="rId138"/>
  </p:sldIdLst>
  <p:sldSz cx="12192000" cy="6858000"/>
  <p:notesSz cx="6858000" cy="9144000"/>
  <p:embeddedFontLst>
    <p:embeddedFont>
      <p:font typeface="微软雅黑" panose="020B0503020204020204" pitchFamily="34" charset="-122"/>
      <p:regular r:id="rId145"/>
    </p:embeddedFont>
  </p:embeddedFontLst>
  <p:custDataLst>
    <p:tags r:id="rId1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B3B3D"/>
    <a:srgbClr val="3B322C"/>
    <a:srgbClr val="595959"/>
    <a:srgbClr val="EEF9FE"/>
    <a:srgbClr val="99DAF9"/>
    <a:srgbClr val="016CD4"/>
    <a:srgbClr val="1B7EDA"/>
    <a:srgbClr val="DDF3FD"/>
    <a:srgbClr val="D9E7F3"/>
    <a:srgbClr val="42BA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7" d="100"/>
          <a:sy n="97" d="100"/>
        </p:scale>
        <p:origin x="96" y="1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6" Type="http://schemas.openxmlformats.org/officeDocument/2006/relationships/tags" Target="tags/tag680.xml"/><Relationship Id="rId145" Type="http://schemas.openxmlformats.org/officeDocument/2006/relationships/font" Target="fonts/font1.fntdata"/><Relationship Id="rId144" Type="http://schemas.openxmlformats.org/officeDocument/2006/relationships/commentAuthors" Target="commentAuthors.xml"/><Relationship Id="rId143" Type="http://schemas.openxmlformats.org/officeDocument/2006/relationships/tableStyles" Target="tableStyles.xml"/><Relationship Id="rId142" Type="http://schemas.openxmlformats.org/officeDocument/2006/relationships/viewProps" Target="viewProps.xml"/><Relationship Id="rId141" Type="http://schemas.openxmlformats.org/officeDocument/2006/relationships/presProps" Target="presProps.xml"/><Relationship Id="rId140" Type="http://schemas.openxmlformats.org/officeDocument/2006/relationships/handoutMaster" Target="handoutMasters/handoutMaster1.xml"/><Relationship Id="rId14" Type="http://schemas.openxmlformats.org/officeDocument/2006/relationships/slide" Target="slides/slide12.xml"/><Relationship Id="rId139" Type="http://schemas.openxmlformats.org/officeDocument/2006/relationships/notesMaster" Target="notesMasters/notesMaster1.xml"/><Relationship Id="rId138" Type="http://schemas.openxmlformats.org/officeDocument/2006/relationships/slide" Target="slides/slide136.xml"/><Relationship Id="rId137" Type="http://schemas.openxmlformats.org/officeDocument/2006/relationships/slide" Target="slides/slide135.xml"/><Relationship Id="rId136" Type="http://schemas.openxmlformats.org/officeDocument/2006/relationships/slide" Target="slides/slide134.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A696B44-C84A-4924-98B6-9D676F942A27}" type="doc">
      <dgm:prSet loTypeId="urn:microsoft.com/office/officeart/2005/8/layout/pyramid2" loCatId="pyramid" qsTypeId="urn:microsoft.com/office/officeart/2005/8/quickstyle/simple1" qsCatId="simple" csTypeId="urn:microsoft.com/office/officeart/2005/8/colors/accent2_5" csCatId="accent2" phldr="1"/>
      <dgm:spPr/>
    </dgm:pt>
    <dgm:pt modelId="{E716C0B6-C3C6-4457-9785-685D2CA8FBC4}">
      <dgm:prSet phldrT="[文本]"/>
      <dgm:spPr/>
      <dgm:t>
        <a:bodyPr/>
        <a:lstStyle/>
        <a:p>
          <a:r>
            <a:rPr lang="zh-CN" altLang="en-US" dirty="0">
              <a:solidFill>
                <a:srgbClr val="595959"/>
              </a:solidFill>
              <a:latin typeface="微软雅黑" panose="020B0503020204020204" pitchFamily="34" charset="-122"/>
              <a:ea typeface="微软雅黑" panose="020B0503020204020204" pitchFamily="34" charset="-122"/>
            </a:rPr>
            <a:t>第三层次</a:t>
          </a:r>
          <a:r>
            <a:rPr lang="en-US" altLang="en-US" dirty="0">
              <a:solidFill>
                <a:srgbClr val="595959"/>
              </a:solidFill>
              <a:latin typeface="微软雅黑" panose="020B0503020204020204" pitchFamily="34" charset="-122"/>
              <a:ea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rPr>
            <a:t>三级健康</a:t>
          </a:r>
          <a:r>
            <a:rPr lang="en-US" altLang="en-US" dirty="0">
              <a:solidFill>
                <a:srgbClr val="595959"/>
              </a:solidFill>
              <a:latin typeface="微软雅黑" panose="020B0503020204020204" pitchFamily="34" charset="-122"/>
              <a:ea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rPr>
            <a:t>：最高层次的健康</a:t>
          </a:r>
        </a:p>
      </dgm:t>
    </dgm:pt>
    <dgm:pt modelId="{8331CA92-DF6E-4321-B308-F27321620914}" cxnId="{6AE126B0-862F-4B2A-946D-7A5E35D6CA04}" type="parTrans">
      <dgm:prSet/>
      <dgm:spPr/>
      <dgm:t>
        <a:bodyPr/>
        <a:lstStyle/>
        <a:p>
          <a:endParaRPr lang="zh-CN" altLang="en-US"/>
        </a:p>
      </dgm:t>
    </dgm:pt>
    <dgm:pt modelId="{3E56278F-3277-4C7C-A5BD-610777022C5B}" cxnId="{6AE126B0-862F-4B2A-946D-7A5E35D6CA04}" type="sibTrans">
      <dgm:prSet/>
      <dgm:spPr/>
      <dgm:t>
        <a:bodyPr/>
        <a:lstStyle/>
        <a:p>
          <a:endParaRPr lang="zh-CN" altLang="en-US"/>
        </a:p>
      </dgm:t>
    </dgm:pt>
    <dgm:pt modelId="{19899CB8-CE23-4DEC-B342-2F4AA5814BAC}">
      <dgm:prSet/>
      <dgm:spPr/>
      <dgm:t>
        <a:bodyPr/>
        <a:lstStyle/>
        <a:p>
          <a:r>
            <a:rPr lang="zh-CN" altLang="en-US" dirty="0">
              <a:solidFill>
                <a:srgbClr val="595959"/>
              </a:solidFill>
              <a:latin typeface="微软雅黑" panose="020B0503020204020204" pitchFamily="34" charset="-122"/>
              <a:ea typeface="微软雅黑" panose="020B0503020204020204" pitchFamily="34" charset="-122"/>
            </a:rPr>
            <a:t>第二层次</a:t>
          </a:r>
          <a:r>
            <a:rPr lang="en-US" altLang="en-US" dirty="0">
              <a:solidFill>
                <a:srgbClr val="595959"/>
              </a:solidFill>
              <a:latin typeface="微软雅黑" panose="020B0503020204020204" pitchFamily="34" charset="-122"/>
              <a:ea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rPr>
            <a:t>二级健康</a:t>
          </a:r>
          <a:r>
            <a:rPr lang="en-US" altLang="en-US" dirty="0">
              <a:solidFill>
                <a:srgbClr val="595959"/>
              </a:solidFill>
              <a:latin typeface="微软雅黑" panose="020B0503020204020204" pitchFamily="34" charset="-122"/>
              <a:ea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rPr>
            <a:t>满意度条件</a:t>
          </a:r>
        </a:p>
      </dgm:t>
    </dgm:pt>
    <dgm:pt modelId="{ACDD33B1-898D-401B-B26A-2E299BC8C63C}" cxnId="{F10044D1-7F1E-4D66-9F82-135A00ABA08A}" type="parTrans">
      <dgm:prSet/>
      <dgm:spPr/>
      <dgm:t>
        <a:bodyPr/>
        <a:lstStyle/>
        <a:p>
          <a:endParaRPr lang="zh-CN" altLang="en-US"/>
        </a:p>
      </dgm:t>
    </dgm:pt>
    <dgm:pt modelId="{4E8BE782-906E-4F30-BB57-ED92D9063930}" cxnId="{F10044D1-7F1E-4D66-9F82-135A00ABA08A}" type="sibTrans">
      <dgm:prSet/>
      <dgm:spPr/>
      <dgm:t>
        <a:bodyPr/>
        <a:lstStyle/>
        <a:p>
          <a:endParaRPr lang="zh-CN" altLang="en-US"/>
        </a:p>
      </dgm:t>
    </dgm:pt>
    <dgm:pt modelId="{97ACFEC6-515A-4DBC-8FD0-C87B6E8C97B4}">
      <dgm:prSet/>
      <dgm:spPr/>
      <dgm:t>
        <a:bodyPr/>
        <a:lstStyle/>
        <a:p>
          <a:r>
            <a:rPr lang="zh-CN" altLang="en-US" dirty="0">
              <a:solidFill>
                <a:srgbClr val="595959"/>
              </a:solidFill>
              <a:latin typeface="微软雅黑" panose="020B0503020204020204" pitchFamily="34" charset="-122"/>
              <a:ea typeface="微软雅黑" panose="020B0503020204020204" pitchFamily="34" charset="-122"/>
            </a:rPr>
            <a:t>第一层次</a:t>
          </a:r>
          <a:r>
            <a:rPr lang="en-US" altLang="en-US" dirty="0">
              <a:solidFill>
                <a:srgbClr val="595959"/>
              </a:solidFill>
              <a:latin typeface="微软雅黑" panose="020B0503020204020204" pitchFamily="34" charset="-122"/>
              <a:ea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rPr>
            <a:t>一级</a:t>
          </a:r>
          <a:r>
            <a:rPr lang="zh-CN" altLang="en-US" dirty="0">
              <a:latin typeface="微软雅黑" panose="020B0503020204020204" pitchFamily="34" charset="-122"/>
              <a:ea typeface="微软雅黑" panose="020B0503020204020204" pitchFamily="34" charset="-122"/>
            </a:rPr>
            <a:t>健康</a:t>
          </a:r>
          <a:r>
            <a:rPr lang="en-US" altLang="en-US"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满足生存条件</a:t>
          </a:r>
        </a:p>
      </dgm:t>
    </dgm:pt>
    <dgm:pt modelId="{88D0DFD1-E8AA-4219-B329-8FA5679E3991}" cxnId="{45A40202-C603-48D1-A6DF-9DE18807291F}" type="parTrans">
      <dgm:prSet/>
      <dgm:spPr/>
      <dgm:t>
        <a:bodyPr/>
        <a:lstStyle/>
        <a:p>
          <a:endParaRPr lang="zh-CN" altLang="en-US"/>
        </a:p>
      </dgm:t>
    </dgm:pt>
    <dgm:pt modelId="{3879E350-00C1-423C-98B9-AE16EBED9240}" cxnId="{45A40202-C603-48D1-A6DF-9DE18807291F}" type="sibTrans">
      <dgm:prSet/>
      <dgm:spPr/>
      <dgm:t>
        <a:bodyPr/>
        <a:lstStyle/>
        <a:p>
          <a:endParaRPr lang="zh-CN" altLang="en-US"/>
        </a:p>
      </dgm:t>
    </dgm:pt>
    <dgm:pt modelId="{DEFEF8EB-D127-4DF5-89BC-643228E48070}" type="pres">
      <dgm:prSet presAssocID="{9A696B44-C84A-4924-98B6-9D676F942A27}" presName="compositeShape" presStyleCnt="0">
        <dgm:presLayoutVars>
          <dgm:dir/>
          <dgm:resizeHandles/>
        </dgm:presLayoutVars>
      </dgm:prSet>
      <dgm:spPr/>
    </dgm:pt>
    <dgm:pt modelId="{99B812AF-BA31-48BE-A354-604486B56BE7}" type="pres">
      <dgm:prSet presAssocID="{9A696B44-C84A-4924-98B6-9D676F942A27}" presName="pyramid" presStyleLbl="node1" presStyleIdx="0" presStyleCnt="1"/>
      <dgm:spPr/>
    </dgm:pt>
    <dgm:pt modelId="{485DA251-A376-43FE-BCD7-09029FD417A1}" type="pres">
      <dgm:prSet presAssocID="{9A696B44-C84A-4924-98B6-9D676F942A27}" presName="theList" presStyleCnt="0"/>
      <dgm:spPr/>
    </dgm:pt>
    <dgm:pt modelId="{EAC5B492-69BF-4222-9CEF-3FF7A357117A}" type="pres">
      <dgm:prSet presAssocID="{E716C0B6-C3C6-4457-9785-685D2CA8FBC4}" presName="aNode" presStyleLbl="fgAcc1" presStyleIdx="0" presStyleCnt="3">
        <dgm:presLayoutVars>
          <dgm:bulletEnabled val="1"/>
        </dgm:presLayoutVars>
      </dgm:prSet>
      <dgm:spPr/>
    </dgm:pt>
    <dgm:pt modelId="{0096E889-E74E-4411-AEEE-7206799DF9DD}" type="pres">
      <dgm:prSet presAssocID="{E716C0B6-C3C6-4457-9785-685D2CA8FBC4}" presName="aSpace" presStyleCnt="0"/>
      <dgm:spPr/>
    </dgm:pt>
    <dgm:pt modelId="{F21BB001-2058-44B2-A9C2-425B54941AAA}" type="pres">
      <dgm:prSet presAssocID="{19899CB8-CE23-4DEC-B342-2F4AA5814BAC}" presName="aNode" presStyleLbl="fgAcc1" presStyleIdx="1" presStyleCnt="3">
        <dgm:presLayoutVars>
          <dgm:bulletEnabled val="1"/>
        </dgm:presLayoutVars>
      </dgm:prSet>
      <dgm:spPr/>
    </dgm:pt>
    <dgm:pt modelId="{3B1CC33B-31FD-4C90-8A87-E5C813DF5A4C}" type="pres">
      <dgm:prSet presAssocID="{19899CB8-CE23-4DEC-B342-2F4AA5814BAC}" presName="aSpace" presStyleCnt="0"/>
      <dgm:spPr/>
    </dgm:pt>
    <dgm:pt modelId="{5DD6EB73-6EAA-49BA-B7B0-6E28F1BE8B4D}" type="pres">
      <dgm:prSet presAssocID="{97ACFEC6-515A-4DBC-8FD0-C87B6E8C97B4}" presName="aNode" presStyleLbl="fgAcc1" presStyleIdx="2" presStyleCnt="3">
        <dgm:presLayoutVars>
          <dgm:bulletEnabled val="1"/>
        </dgm:presLayoutVars>
      </dgm:prSet>
      <dgm:spPr/>
    </dgm:pt>
    <dgm:pt modelId="{F465CE0C-2CDB-4806-A310-329B91A4478F}" type="pres">
      <dgm:prSet presAssocID="{97ACFEC6-515A-4DBC-8FD0-C87B6E8C97B4}" presName="aSpace" presStyleCnt="0"/>
      <dgm:spPr/>
    </dgm:pt>
  </dgm:ptLst>
  <dgm:cxnLst>
    <dgm:cxn modelId="{45A40202-C603-48D1-A6DF-9DE18807291F}" srcId="{9A696B44-C84A-4924-98B6-9D676F942A27}" destId="{97ACFEC6-515A-4DBC-8FD0-C87B6E8C97B4}" srcOrd="2" destOrd="0" parTransId="{88D0DFD1-E8AA-4219-B329-8FA5679E3991}" sibTransId="{3879E350-00C1-423C-98B9-AE16EBED9240}"/>
    <dgm:cxn modelId="{F7D21D66-56FE-46ED-A37C-7E586C250BA6}" type="presOf" srcId="{E716C0B6-C3C6-4457-9785-685D2CA8FBC4}" destId="{EAC5B492-69BF-4222-9CEF-3FF7A357117A}" srcOrd="0" destOrd="0" presId="urn:microsoft.com/office/officeart/2005/8/layout/pyramid2"/>
    <dgm:cxn modelId="{3A2903A5-D882-431F-9D9B-D122373C8B57}" type="presOf" srcId="{9A696B44-C84A-4924-98B6-9D676F942A27}" destId="{DEFEF8EB-D127-4DF5-89BC-643228E48070}" srcOrd="0" destOrd="0" presId="urn:microsoft.com/office/officeart/2005/8/layout/pyramid2"/>
    <dgm:cxn modelId="{6AE126B0-862F-4B2A-946D-7A5E35D6CA04}" srcId="{9A696B44-C84A-4924-98B6-9D676F942A27}" destId="{E716C0B6-C3C6-4457-9785-685D2CA8FBC4}" srcOrd="0" destOrd="0" parTransId="{8331CA92-DF6E-4321-B308-F27321620914}" sibTransId="{3E56278F-3277-4C7C-A5BD-610777022C5B}"/>
    <dgm:cxn modelId="{71AB0ACF-0661-4FF3-BB9D-44DBFEC69E09}" type="presOf" srcId="{19899CB8-CE23-4DEC-B342-2F4AA5814BAC}" destId="{F21BB001-2058-44B2-A9C2-425B54941AAA}" srcOrd="0" destOrd="0" presId="urn:microsoft.com/office/officeart/2005/8/layout/pyramid2"/>
    <dgm:cxn modelId="{F10044D1-7F1E-4D66-9F82-135A00ABA08A}" srcId="{9A696B44-C84A-4924-98B6-9D676F942A27}" destId="{19899CB8-CE23-4DEC-B342-2F4AA5814BAC}" srcOrd="1" destOrd="0" parTransId="{ACDD33B1-898D-401B-B26A-2E299BC8C63C}" sibTransId="{4E8BE782-906E-4F30-BB57-ED92D9063930}"/>
    <dgm:cxn modelId="{ABB5CCD9-259A-4097-9102-EDFAE9893271}" type="presOf" srcId="{97ACFEC6-515A-4DBC-8FD0-C87B6E8C97B4}" destId="{5DD6EB73-6EAA-49BA-B7B0-6E28F1BE8B4D}" srcOrd="0" destOrd="0" presId="urn:microsoft.com/office/officeart/2005/8/layout/pyramid2"/>
    <dgm:cxn modelId="{7C4F7FF8-54F6-4247-91F7-A182B8D97300}" type="presParOf" srcId="{DEFEF8EB-D127-4DF5-89BC-643228E48070}" destId="{99B812AF-BA31-48BE-A354-604486B56BE7}" srcOrd="0" destOrd="0" presId="urn:microsoft.com/office/officeart/2005/8/layout/pyramid2"/>
    <dgm:cxn modelId="{353E6CC8-8044-42BA-BCBF-A96330F6841A}" type="presParOf" srcId="{DEFEF8EB-D127-4DF5-89BC-643228E48070}" destId="{485DA251-A376-43FE-BCD7-09029FD417A1}" srcOrd="1" destOrd="0" presId="urn:microsoft.com/office/officeart/2005/8/layout/pyramid2"/>
    <dgm:cxn modelId="{6BE21957-0B2D-4B1B-A7E7-F277C8616582}" type="presParOf" srcId="{485DA251-A376-43FE-BCD7-09029FD417A1}" destId="{EAC5B492-69BF-4222-9CEF-3FF7A357117A}" srcOrd="0" destOrd="0" presId="urn:microsoft.com/office/officeart/2005/8/layout/pyramid2"/>
    <dgm:cxn modelId="{FE6B7194-6CF5-425A-8DDE-F899E299723F}" type="presParOf" srcId="{485DA251-A376-43FE-BCD7-09029FD417A1}" destId="{0096E889-E74E-4411-AEEE-7206799DF9DD}" srcOrd="1" destOrd="0" presId="urn:microsoft.com/office/officeart/2005/8/layout/pyramid2"/>
    <dgm:cxn modelId="{C350A095-7A5F-4780-A229-F754B5B39595}" type="presParOf" srcId="{485DA251-A376-43FE-BCD7-09029FD417A1}" destId="{F21BB001-2058-44B2-A9C2-425B54941AAA}" srcOrd="2" destOrd="0" presId="urn:microsoft.com/office/officeart/2005/8/layout/pyramid2"/>
    <dgm:cxn modelId="{69825473-C9AA-4A39-B7BF-64F3A0C7566C}" type="presParOf" srcId="{485DA251-A376-43FE-BCD7-09029FD417A1}" destId="{3B1CC33B-31FD-4C90-8A87-E5C813DF5A4C}" srcOrd="3" destOrd="0" presId="urn:microsoft.com/office/officeart/2005/8/layout/pyramid2"/>
    <dgm:cxn modelId="{739F3DFA-71CD-4C39-8F92-286459F200C7}" type="presParOf" srcId="{485DA251-A376-43FE-BCD7-09029FD417A1}" destId="{5DD6EB73-6EAA-49BA-B7B0-6E28F1BE8B4D}" srcOrd="4" destOrd="0" presId="urn:microsoft.com/office/officeart/2005/8/layout/pyramid2"/>
    <dgm:cxn modelId="{DAFAC16D-EA30-45A1-A8BA-990F35CC622B}" type="presParOf" srcId="{485DA251-A376-43FE-BCD7-09029FD417A1}" destId="{F465CE0C-2CDB-4806-A310-329B91A4478F}" srcOrd="5"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811389" cy="4183860"/>
        <a:chOff x="0" y="0"/>
        <a:chExt cx="4811389" cy="4183860"/>
      </a:xfrm>
    </dsp:grpSpPr>
    <dsp:sp modelId="{99B812AF-BA31-48BE-A354-604486B56BE7}">
      <dsp:nvSpPr>
        <dsp:cNvPr id="3" name="等腰三角形 2"/>
        <dsp:cNvSpPr/>
      </dsp:nvSpPr>
      <dsp:spPr bwMode="white">
        <a:xfrm>
          <a:off x="0" y="0"/>
          <a:ext cx="4183817" cy="4183860"/>
        </a:xfrm>
        <a:prstGeom prst="triangle">
          <a:avLst/>
        </a:prstGeom>
      </dsp:spPr>
      <dsp:style>
        <a:lnRef idx="2">
          <a:schemeClr val="lt1"/>
        </a:lnRef>
        <a:fillRef idx="1">
          <a:schemeClr val="accent2">
            <a:alpha val="90000"/>
          </a:schemeClr>
        </a:fillRef>
        <a:effectRef idx="0">
          <a:scrgbClr r="0" g="0" b="0"/>
        </a:effectRef>
        <a:fontRef idx="minor">
          <a:schemeClr val="lt1"/>
        </a:fontRef>
      </dsp:style>
      <dsp:txXfrm>
        <a:off x="0" y="0"/>
        <a:ext cx="4183817" cy="4183860"/>
      </dsp:txXfrm>
    </dsp:sp>
    <dsp:sp modelId="{EAC5B492-69BF-4222-9CEF-3FF7A357117A}">
      <dsp:nvSpPr>
        <dsp:cNvPr id="4" name="圆角矩形 3"/>
        <dsp:cNvSpPr/>
      </dsp:nvSpPr>
      <dsp:spPr bwMode="white">
        <a:xfrm>
          <a:off x="2091908" y="418386"/>
          <a:ext cx="2719481" cy="991730"/>
        </a:xfrm>
        <a:prstGeom prst="roundRect">
          <a:avLst/>
        </a:prstGeom>
      </dsp:spPr>
      <dsp:style>
        <a:lnRef idx="2">
          <a:schemeClr val="accent2">
            <a:alpha val="90000"/>
            <a:hueOff val="0"/>
            <a:satOff val="0"/>
            <a:lumOff val="0"/>
            <a:alpha val="90196"/>
          </a:schemeClr>
        </a:lnRef>
        <a:fillRef idx="1">
          <a:schemeClr val="lt1">
            <a:alpha val="90000"/>
          </a:schemeClr>
        </a:fillRef>
        <a:effectRef idx="0">
          <a:scrgbClr r="0" g="0" b="0"/>
        </a:effectRef>
        <a:fontRef idx="minor"/>
      </dsp:style>
      <dsp:txBody>
        <a:bodyPr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solidFill>
                <a:srgbClr val="595959"/>
              </a:solidFill>
              <a:latin typeface="微软雅黑" panose="020B0503020204020204" pitchFamily="34" charset="-122"/>
              <a:ea typeface="微软雅黑" panose="020B0503020204020204" pitchFamily="34" charset="-122"/>
            </a:rPr>
            <a:t>第三层次</a:t>
          </a:r>
          <a:r>
            <a:rPr lang="en-US" altLang="en-US" dirty="0">
              <a:solidFill>
                <a:srgbClr val="595959"/>
              </a:solidFill>
              <a:latin typeface="微软雅黑" panose="020B0503020204020204" pitchFamily="34" charset="-122"/>
              <a:ea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rPr>
            <a:t>三级健康</a:t>
          </a:r>
          <a:r>
            <a:rPr lang="en-US" altLang="en-US" dirty="0">
              <a:solidFill>
                <a:srgbClr val="595959"/>
              </a:solidFill>
              <a:latin typeface="微软雅黑" panose="020B0503020204020204" pitchFamily="34" charset="-122"/>
              <a:ea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rPr>
            <a:t>：最高层次的健康</a:t>
          </a:r>
          <a:endParaRPr>
            <a:solidFill>
              <a:schemeClr val="dk1"/>
            </a:solidFill>
          </a:endParaRPr>
        </a:p>
      </dsp:txBody>
      <dsp:txXfrm>
        <a:off x="2091908" y="418386"/>
        <a:ext cx="2719481" cy="991730"/>
      </dsp:txXfrm>
    </dsp:sp>
    <dsp:sp modelId="{F21BB001-2058-44B2-A9C2-425B54941AAA}">
      <dsp:nvSpPr>
        <dsp:cNvPr id="5" name="圆角矩形 4"/>
        <dsp:cNvSpPr/>
      </dsp:nvSpPr>
      <dsp:spPr bwMode="white">
        <a:xfrm>
          <a:off x="2091908" y="1534082"/>
          <a:ext cx="2719481" cy="991730"/>
        </a:xfrm>
        <a:prstGeom prst="roundRect">
          <a:avLst/>
        </a:prstGeom>
      </dsp:spPr>
      <dsp:style>
        <a:lnRef idx="2">
          <a:schemeClr val="accent2">
            <a:alpha val="90000"/>
            <a:hueOff val="0"/>
            <a:satOff val="0"/>
            <a:lumOff val="0"/>
            <a:alpha val="70196"/>
          </a:schemeClr>
        </a:lnRef>
        <a:fillRef idx="1">
          <a:schemeClr val="lt1">
            <a:alpha val="90000"/>
          </a:schemeClr>
        </a:fillRef>
        <a:effectRef idx="0">
          <a:scrgbClr r="0" g="0" b="0"/>
        </a:effectRef>
        <a:fontRef idx="minor"/>
      </dsp:style>
      <dsp:txBody>
        <a:bodyPr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solidFill>
                <a:srgbClr val="595959"/>
              </a:solidFill>
              <a:latin typeface="微软雅黑" panose="020B0503020204020204" pitchFamily="34" charset="-122"/>
              <a:ea typeface="微软雅黑" panose="020B0503020204020204" pitchFamily="34" charset="-122"/>
            </a:rPr>
            <a:t>第二层次</a:t>
          </a:r>
          <a:r>
            <a:rPr lang="en-US" altLang="en-US" dirty="0">
              <a:solidFill>
                <a:srgbClr val="595959"/>
              </a:solidFill>
              <a:latin typeface="微软雅黑" panose="020B0503020204020204" pitchFamily="34" charset="-122"/>
              <a:ea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rPr>
            <a:t>二级健康</a:t>
          </a:r>
          <a:r>
            <a:rPr lang="en-US" altLang="en-US" dirty="0">
              <a:solidFill>
                <a:srgbClr val="595959"/>
              </a:solidFill>
              <a:latin typeface="微软雅黑" panose="020B0503020204020204" pitchFamily="34" charset="-122"/>
              <a:ea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rPr>
            <a:t>满意度条件</a:t>
          </a:r>
          <a:endParaRPr>
            <a:solidFill>
              <a:schemeClr val="dk1"/>
            </a:solidFill>
          </a:endParaRPr>
        </a:p>
      </dsp:txBody>
      <dsp:txXfrm>
        <a:off x="2091908" y="1534082"/>
        <a:ext cx="2719481" cy="991730"/>
      </dsp:txXfrm>
    </dsp:sp>
    <dsp:sp modelId="{5DD6EB73-6EAA-49BA-B7B0-6E28F1BE8B4D}">
      <dsp:nvSpPr>
        <dsp:cNvPr id="6" name="圆角矩形 5"/>
        <dsp:cNvSpPr/>
      </dsp:nvSpPr>
      <dsp:spPr bwMode="white">
        <a:xfrm>
          <a:off x="2091908" y="2649778"/>
          <a:ext cx="2719481" cy="991730"/>
        </a:xfrm>
        <a:prstGeom prst="roundRect">
          <a:avLst/>
        </a:prstGeom>
      </dsp:spPr>
      <dsp:style>
        <a:lnRef idx="2">
          <a:schemeClr val="accent2">
            <a:alpha val="90000"/>
            <a:hueOff val="0"/>
            <a:satOff val="0"/>
            <a:lumOff val="0"/>
            <a:alpha val="50196"/>
          </a:schemeClr>
        </a:lnRef>
        <a:fillRef idx="1">
          <a:schemeClr val="lt1">
            <a:alpha val="90000"/>
          </a:schemeClr>
        </a:fillRef>
        <a:effectRef idx="0">
          <a:scrgbClr r="0" g="0" b="0"/>
        </a:effectRef>
        <a:fontRef idx="minor"/>
      </dsp:style>
      <dsp:txBody>
        <a:bodyPr lIns="83820" tIns="83820" rIns="83820" bIns="8382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solidFill>
                <a:srgbClr val="595959"/>
              </a:solidFill>
              <a:latin typeface="微软雅黑" panose="020B0503020204020204" pitchFamily="34" charset="-122"/>
              <a:ea typeface="微软雅黑" panose="020B0503020204020204" pitchFamily="34" charset="-122"/>
            </a:rPr>
            <a:t>第一层次</a:t>
          </a:r>
          <a:r>
            <a:rPr lang="en-US" altLang="en-US" dirty="0">
              <a:solidFill>
                <a:srgbClr val="595959"/>
              </a:solidFill>
              <a:latin typeface="微软雅黑" panose="020B0503020204020204" pitchFamily="34" charset="-122"/>
              <a:ea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rPr>
            <a:t>一级</a:t>
          </a:r>
          <a:r>
            <a:rPr lang="zh-CN" altLang="en-US" dirty="0">
              <a:solidFill>
                <a:schemeClr val="dk1"/>
              </a:solidFill>
              <a:latin typeface="微软雅黑" panose="020B0503020204020204" pitchFamily="34" charset="-122"/>
              <a:ea typeface="微软雅黑" panose="020B0503020204020204" pitchFamily="34" charset="-122"/>
            </a:rPr>
            <a:t>健康</a:t>
          </a:r>
          <a:r>
            <a:rPr lang="en-US" altLang="en-US" dirty="0">
              <a:solidFill>
                <a:schemeClr val="dk1"/>
              </a:solidFill>
              <a:latin typeface="微软雅黑" panose="020B0503020204020204" pitchFamily="34" charset="-122"/>
              <a:ea typeface="微软雅黑" panose="020B0503020204020204" pitchFamily="34" charset="-122"/>
            </a:rPr>
            <a:t>)</a:t>
          </a:r>
          <a:r>
            <a:rPr lang="zh-CN" altLang="en-US" dirty="0">
              <a:solidFill>
                <a:schemeClr val="dk1"/>
              </a:solidFill>
              <a:latin typeface="微软雅黑" panose="020B0503020204020204" pitchFamily="34" charset="-122"/>
              <a:ea typeface="微软雅黑" panose="020B0503020204020204" pitchFamily="34" charset="-122"/>
            </a:rPr>
            <a:t>满足生存条件</a:t>
          </a:r>
          <a:endParaRPr>
            <a:solidFill>
              <a:schemeClr val="dk1"/>
            </a:solidFill>
          </a:endParaRPr>
        </a:p>
      </dsp:txBody>
      <dsp:txXfrm>
        <a:off x="2091908" y="2649778"/>
        <a:ext cx="2719481" cy="991730"/>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varLst>
      <dgm:dir/>
      <dgm:resizeHandles/>
    </dgm:varLst>
    <dgm:alg type="composite"/>
    <dgm:shape xmlns:r="http://schemas.openxmlformats.org/officeDocument/2006/relationships" r:blip="">
      <dgm:adjLst/>
    </dgm:shape>
    <dgm:presOf/>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阿里巴巴普惠体" panose="00020600040101010101" charset="-122"/>
              </a:rPr>
            </a:fld>
            <a:endParaRPr lang="zh-CN" altLang="en-US">
              <a:cs typeface="阿里巴巴普惠体" panose="0002060004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阿里巴巴普惠体" panose="00020600040101010101" charset="-122"/>
              <a:ea typeface="阿里巴巴普惠体" panose="00020600040101010101" charset="-122"/>
              <a:cs typeface="阿里巴巴普惠体" panose="0002060004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阿里巴巴普惠体" panose="00020600040101010101" charset="-122"/>
              </a:rPr>
            </a:fld>
            <a:endParaRPr lang="zh-CN" altLang="en-US">
              <a:cs typeface="阿里巴巴普惠体" panose="0002060004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panose="00020600040101010101" charset="-122"/>
                <a:ea typeface="阿里巴巴普惠体" panose="00020600040101010101" charset="-122"/>
                <a:cs typeface="阿里巴巴普惠体" panose="0002060004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panose="00020600040101010101" charset="-122"/>
                <a:ea typeface="阿里巴巴普惠体" panose="00020600040101010101" charset="-122"/>
                <a:cs typeface="阿里巴巴普惠体" panose="0002060004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panose="00020600040101010101" charset="-122"/>
                <a:ea typeface="阿里巴巴普惠体" panose="00020600040101010101" charset="-122"/>
                <a:cs typeface="阿里巴巴普惠体" panose="0002060004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panose="00020600040101010101" charset="-122"/>
                <a:ea typeface="阿里巴巴普惠体" panose="00020600040101010101" charset="-122"/>
                <a:cs typeface="阿里巴巴普惠体" panose="0002060004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a:lvl2pPr marL="4572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2pPr>
    <a:lvl3pPr marL="9144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3pPr>
    <a:lvl4pPr marL="13716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4pPr>
    <a:lvl5pPr marL="1828800" algn="l" defTabSz="914400" rtl="0" eaLnBrk="1" latinLnBrk="0" hangingPunct="1">
      <a:defRPr sz="12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fld>
            <a:endParaRPr lang="zh-CN" altLang="en-US"/>
          </a:p>
        </p:txBody>
      </p:sp>
    </p:spTree>
  </p:cSld>
  <p:clrMapOvr>
    <a:masterClrMapping/>
  </p:clrMapOvr>
  <p:transition spd="slow" advTm="4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fld>
            <a:endParaRPr lang="zh-CN" altLang="en-US"/>
          </a:p>
        </p:txBody>
      </p:sp>
    </p:spTree>
  </p:cSld>
  <p:clrMapOvr>
    <a:masterClrMapping/>
  </p:clrMapOvr>
  <p:transition spd="slow" advTm="400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fld>
            <a:endParaRPr lang="zh-CN" altLang="en-US"/>
          </a:p>
        </p:txBody>
      </p:sp>
    </p:spTree>
  </p:cSld>
  <p:clrMapOvr>
    <a:masterClrMapping/>
  </p:clrMapOvr>
  <p:transition spd="slow" advTm="4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fld>
            <a:endParaRPr lang="zh-CN" altLang="en-US"/>
          </a:p>
        </p:txBody>
      </p:sp>
    </p:spTree>
  </p:cSld>
  <p:clrMapOvr>
    <a:masterClrMapping/>
  </p:clrMapOvr>
  <p:transition spd="slow" advTm="4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1" name="圆角矩形 10"/>
          <p:cNvSpPr/>
          <p:nvPr userDrawn="1">
            <p:custDataLst>
              <p:tags r:id="rId2"/>
            </p:custDataLst>
          </p:nvPr>
        </p:nvSpPr>
        <p:spPr>
          <a:xfrm>
            <a:off x="236855" y="210820"/>
            <a:ext cx="11718290" cy="6436360"/>
          </a:xfrm>
          <a:prstGeom prst="roundRect">
            <a:avLst>
              <a:gd name="adj" fmla="val 276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userDrawn="1"/>
        </p:nvGrpSpPr>
        <p:grpSpPr>
          <a:xfrm>
            <a:off x="10210165" y="428625"/>
            <a:ext cx="1283335" cy="288290"/>
            <a:chOff x="15302" y="871"/>
            <a:chExt cx="2754" cy="618"/>
          </a:xfrm>
        </p:grpSpPr>
        <p:sp>
          <p:nvSpPr>
            <p:cNvPr id="7" name="图形 4"/>
            <p:cNvSpPr/>
            <p:nvPr>
              <p:custDataLst>
                <p:tags r:id="rId3"/>
              </p:custDataLst>
            </p:nvPr>
          </p:nvSpPr>
          <p:spPr>
            <a:xfrm flipH="1">
              <a:off x="17552" y="928"/>
              <a:ext cx="505" cy="50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noFill/>
            <a:ln w="3175" cap="flat">
              <a:solidFill>
                <a:srgbClr val="016CD4"/>
              </a:solidFill>
              <a:prstDash val="solid"/>
              <a:miter/>
            </a:ln>
            <a:extLst>
              <a:ext uri="{909E8E84-426E-40DD-AFC4-6F175D3DCCD1}">
                <a14:hiddenFill xmlns:a14="http://schemas.microsoft.com/office/drawing/2010/main">
                  <a:solidFill>
                    <a:srgbClr val="42BAF9"/>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8" name="图形 4"/>
            <p:cNvSpPr/>
            <p:nvPr>
              <p:custDataLst>
                <p:tags r:id="rId4"/>
              </p:custDataLst>
            </p:nvPr>
          </p:nvSpPr>
          <p:spPr>
            <a:xfrm flipH="1">
              <a:off x="15302" y="871"/>
              <a:ext cx="619" cy="619"/>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gradFill>
              <a:gsLst>
                <a:gs pos="0">
                  <a:srgbClr val="016CD4"/>
                </a:gs>
                <a:gs pos="100000">
                  <a:srgbClr val="42BAF9"/>
                </a:gs>
              </a:gsLst>
              <a:lin ang="5400000" scaled="0"/>
            </a:gradFill>
            <a:ln w="317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10" name="图形 4"/>
            <p:cNvSpPr/>
            <p:nvPr>
              <p:custDataLst>
                <p:tags r:id="rId5"/>
              </p:custDataLst>
            </p:nvPr>
          </p:nvSpPr>
          <p:spPr>
            <a:xfrm flipH="1">
              <a:off x="16090" y="928"/>
              <a:ext cx="505" cy="505"/>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noFill/>
            <a:ln w="3175" cap="flat">
              <a:solidFill>
                <a:srgbClr val="016CD4"/>
              </a:solidFill>
              <a:prstDash val="solid"/>
              <a:miter/>
            </a:ln>
            <a:extLst>
              <a:ext uri="{909E8E84-426E-40DD-AFC4-6F175D3DCCD1}">
                <a14:hiddenFill xmlns:a14="http://schemas.microsoft.com/office/drawing/2010/main">
                  <a:solidFill>
                    <a:srgbClr val="42BAF9"/>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12" name="图形 4"/>
            <p:cNvSpPr/>
            <p:nvPr>
              <p:custDataLst>
                <p:tags r:id="rId6"/>
              </p:custDataLst>
            </p:nvPr>
          </p:nvSpPr>
          <p:spPr>
            <a:xfrm flipH="1">
              <a:off x="16764" y="871"/>
              <a:ext cx="619" cy="619"/>
            </a:xfrm>
            <a:custGeom>
              <a:avLst/>
              <a:gdLst>
                <a:gd name="connsiteX0" fmla="*/ 1154463 w 2308638"/>
                <a:gd name="connsiteY0" fmla="*/ 2308576 h 2308575"/>
                <a:gd name="connsiteX1" fmla="*/ 784081 w 2308638"/>
                <a:gd name="connsiteY1" fmla="*/ 1523350 h 2308575"/>
                <a:gd name="connsiteX2" fmla="*/ 0 w 2308638"/>
                <a:gd name="connsiteY2" fmla="*/ 1154685 h 2308575"/>
                <a:gd name="connsiteX3" fmla="*/ 785479 w 2308638"/>
                <a:gd name="connsiteY3" fmla="*/ 784621 h 2308575"/>
                <a:gd name="connsiteX4" fmla="*/ 1154463 w 2308638"/>
                <a:gd name="connsiteY4" fmla="*/ 0 h 2308575"/>
                <a:gd name="connsiteX5" fmla="*/ 1524208 w 2308638"/>
                <a:gd name="connsiteY5" fmla="*/ 785384 h 2308575"/>
                <a:gd name="connsiteX6" fmla="*/ 2308639 w 2308638"/>
                <a:gd name="connsiteY6" fmla="*/ 1154685 h 2308575"/>
                <a:gd name="connsiteX7" fmla="*/ 1523986 w 2308638"/>
                <a:gd name="connsiteY7" fmla="*/ 1524177 h 2308575"/>
                <a:gd name="connsiteX8" fmla="*/ 1154463 w 2308638"/>
                <a:gd name="connsiteY8" fmla="*/ 2308576 h 230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638" h="2308575">
                  <a:moveTo>
                    <a:pt x="1154463" y="2308576"/>
                  </a:moveTo>
                  <a:cubicBezTo>
                    <a:pt x="1122014" y="2003696"/>
                    <a:pt x="1001276" y="1740259"/>
                    <a:pt x="784081" y="1523350"/>
                  </a:cubicBezTo>
                  <a:cubicBezTo>
                    <a:pt x="567459" y="1307014"/>
                    <a:pt x="304403" y="1187070"/>
                    <a:pt x="0" y="1154685"/>
                  </a:cubicBezTo>
                  <a:cubicBezTo>
                    <a:pt x="305166" y="1122173"/>
                    <a:pt x="568666" y="1001753"/>
                    <a:pt x="785479" y="784621"/>
                  </a:cubicBezTo>
                  <a:cubicBezTo>
                    <a:pt x="1001943" y="567840"/>
                    <a:pt x="1122204" y="304753"/>
                    <a:pt x="1154463" y="0"/>
                  </a:cubicBezTo>
                  <a:cubicBezTo>
                    <a:pt x="1186689" y="305134"/>
                    <a:pt x="1307268" y="568507"/>
                    <a:pt x="1524208" y="785384"/>
                  </a:cubicBezTo>
                  <a:cubicBezTo>
                    <a:pt x="1740831" y="1001943"/>
                    <a:pt x="2003886" y="1122268"/>
                    <a:pt x="2308639" y="1154685"/>
                  </a:cubicBezTo>
                  <a:cubicBezTo>
                    <a:pt x="2003855" y="1187039"/>
                    <a:pt x="1740640" y="1307427"/>
                    <a:pt x="1523986" y="1524177"/>
                  </a:cubicBezTo>
                  <a:cubicBezTo>
                    <a:pt x="1307459" y="1740767"/>
                    <a:pt x="1186880" y="2003632"/>
                    <a:pt x="1154463" y="2308576"/>
                  </a:cubicBezTo>
                  <a:close/>
                </a:path>
              </a:pathLst>
            </a:custGeom>
            <a:gradFill>
              <a:gsLst>
                <a:gs pos="0">
                  <a:srgbClr val="016CD4"/>
                </a:gs>
                <a:gs pos="100000">
                  <a:srgbClr val="42BAF9"/>
                </a:gs>
              </a:gsLst>
              <a:lin ang="5400000" scaled="0"/>
            </a:gradFill>
            <a:ln w="317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cxnSp>
        <p:nvCxnSpPr>
          <p:cNvPr id="47" name="直接连接符 46"/>
          <p:cNvCxnSpPr/>
          <p:nvPr userDrawn="1">
            <p:custDataLst>
              <p:tags r:id="rId7"/>
            </p:custDataLst>
          </p:nvPr>
        </p:nvCxnSpPr>
        <p:spPr>
          <a:xfrm rot="16200000">
            <a:off x="6093778" y="-4413885"/>
            <a:ext cx="0" cy="10800080"/>
          </a:xfrm>
          <a:prstGeom prst="line">
            <a:avLst/>
          </a:prstGeom>
          <a:ln w="12700">
            <a:solidFill>
              <a:srgbClr val="42BAF9">
                <a:alpha val="20000"/>
              </a:srgb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userDrawn="1">
            <p:custDataLst>
              <p:tags r:id="rId8"/>
            </p:custDataLst>
          </p:nvPr>
        </p:nvCxnSpPr>
        <p:spPr>
          <a:xfrm rot="16200000">
            <a:off x="1233805" y="446405"/>
            <a:ext cx="0" cy="1080135"/>
          </a:xfrm>
          <a:prstGeom prst="line">
            <a:avLst/>
          </a:prstGeom>
          <a:ln w="38100">
            <a:gradFill>
              <a:gsLst>
                <a:gs pos="0">
                  <a:srgbClr val="016CD4"/>
                </a:gs>
                <a:gs pos="100000">
                  <a:srgbClr val="42BAF9"/>
                </a:gs>
              </a:gsLst>
              <a:lin ang="5400000" scaled="1"/>
            </a:gra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4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65CE74E-AB26-4998-AD42-012C4C1AD076}" type="slidenum">
              <a:rPr lang="zh-CN" altLang="en-US" smtClean="0"/>
            </a:fld>
            <a:endParaRPr lang="zh-CN" altLang="en-US"/>
          </a:p>
        </p:txBody>
      </p:sp>
    </p:spTree>
  </p:cSld>
  <p:clrMapOvr>
    <a:masterClrMapping/>
  </p:clrMapOvr>
  <p:transition spd="slow" advTm="4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565CE74E-AB26-4998-AD42-012C4C1AD076}" type="slidenum">
              <a:rPr lang="zh-CN" altLang="en-US" smtClean="0"/>
            </a:fld>
            <a:endParaRPr lang="zh-CN" altLang="en-US"/>
          </a:p>
        </p:txBody>
      </p:sp>
    </p:spTree>
  </p:cSld>
  <p:clrMapOvr>
    <a:masterClrMapping/>
  </p:clrMapOvr>
  <p:transition spd="slow" advTm="400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565CE74E-AB26-4998-AD42-012C4C1AD076}" type="slidenum">
              <a:rPr lang="zh-CN" altLang="en-US" smtClean="0"/>
            </a:fld>
            <a:endParaRPr lang="zh-CN" altLang="en-US"/>
          </a:p>
        </p:txBody>
      </p:sp>
    </p:spTree>
  </p:cSld>
  <p:clrMapOvr>
    <a:masterClrMapping/>
  </p:clrMapOvr>
  <p:transition spd="slow" advTm="4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565CE74E-AB26-4998-AD42-012C4C1AD076}" type="slidenum">
              <a:rPr lang="zh-CN" altLang="en-US" smtClean="0"/>
            </a:fld>
            <a:endParaRPr lang="zh-CN" altLang="en-US"/>
          </a:p>
        </p:txBody>
      </p:sp>
    </p:spTree>
  </p:cSld>
  <p:clrMapOvr>
    <a:masterClrMapping/>
  </p:clrMapOvr>
  <p:transition spd="slow" advTm="4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65CE74E-AB26-4998-AD42-012C4C1AD076}" type="slidenum">
              <a:rPr lang="zh-CN" altLang="en-US" smtClean="0"/>
            </a:fld>
            <a:endParaRPr lang="zh-CN" altLang="en-US"/>
          </a:p>
        </p:txBody>
      </p:sp>
    </p:spTree>
  </p:cSld>
  <p:clrMapOvr>
    <a:masterClrMapping/>
  </p:clrMapOvr>
  <p:transition spd="slow" advTm="400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565CE74E-AB26-4998-AD42-012C4C1AD076}" type="slidenum">
              <a:rPr lang="zh-CN" altLang="en-US" smtClean="0"/>
            </a:fld>
            <a:endParaRPr lang="zh-CN" altLang="en-US"/>
          </a:p>
        </p:txBody>
      </p:sp>
    </p:spTree>
  </p:cSld>
  <p:clrMapOvr>
    <a:masterClrMapping/>
  </p:clrMapOvr>
  <p:transition spd="slow" advTm="4000">
    <p:wip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tags" Target="../tags/tag8.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7" name="图片 6" descr="07c59d8299951483509d7f8d7b54c218(1)"/>
          <p:cNvPicPr>
            <a:picLocks noChangeAspect="1"/>
          </p:cNvPicPr>
          <p:nvPr userDrawn="1">
            <p:custDataLst>
              <p:tags r:id="rId12"/>
            </p:custDataLst>
          </p:nvPr>
        </p:nvPicPr>
        <p:blipFill>
          <a:blip r:embed="rId13"/>
          <a:stretch>
            <a:fillRect/>
          </a:stretch>
        </p:blipFill>
        <p:spPr>
          <a:xfrm>
            <a:off x="0" y="-635"/>
            <a:ext cx="12192000" cy="685927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4000">
    <p:wipe/>
  </p:transition>
  <p:txStyles>
    <p:titleStyle>
      <a:lvl1pPr algn="l" defTabSz="914400" rtl="0" eaLnBrk="1" latinLnBrk="0" hangingPunct="1">
        <a:lnSpc>
          <a:spcPct val="90000"/>
        </a:lnSpc>
        <a:spcBef>
          <a:spcPct val="0"/>
        </a:spcBef>
        <a:buNone/>
        <a:defRPr sz="44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panose="00020600040101010101" charset="-122"/>
          <a:ea typeface="阿里巴巴普惠体" panose="00020600040101010101" charset="-122"/>
          <a:cs typeface="阿里巴巴普惠体" panose="0002060004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1.xml"/><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tags" Target="../tags/tag10.xml"/><Relationship Id="rId1" Type="http://schemas.openxmlformats.org/officeDocument/2006/relationships/tags" Target="../tags/tag9.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07.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08.xml"/></Relationships>
</file>

<file path=ppt/slides/_rels/slide10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2.png"/><Relationship Id="rId1" Type="http://schemas.openxmlformats.org/officeDocument/2006/relationships/tags" Target="../tags/tag509.xml"/></Relationships>
</file>

<file path=ppt/slides/_rels/slide10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514.xml"/><Relationship Id="rId4" Type="http://schemas.openxmlformats.org/officeDocument/2006/relationships/tags" Target="../tags/tag513.xml"/><Relationship Id="rId3" Type="http://schemas.openxmlformats.org/officeDocument/2006/relationships/tags" Target="../tags/tag512.xml"/><Relationship Id="rId2" Type="http://schemas.openxmlformats.org/officeDocument/2006/relationships/tags" Target="../tags/tag511.xml"/><Relationship Id="rId1" Type="http://schemas.openxmlformats.org/officeDocument/2006/relationships/tags" Target="../tags/tag510.xml"/></Relationships>
</file>

<file path=ppt/slides/_rels/slide10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519.xml"/><Relationship Id="rId4" Type="http://schemas.openxmlformats.org/officeDocument/2006/relationships/tags" Target="../tags/tag518.xml"/><Relationship Id="rId3" Type="http://schemas.openxmlformats.org/officeDocument/2006/relationships/tags" Target="../tags/tag517.xml"/><Relationship Id="rId2" Type="http://schemas.openxmlformats.org/officeDocument/2006/relationships/tags" Target="../tags/tag516.xml"/><Relationship Id="rId1" Type="http://schemas.openxmlformats.org/officeDocument/2006/relationships/tags" Target="../tags/tag515.xml"/></Relationships>
</file>

<file path=ppt/slides/_rels/slide105.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3.png"/><Relationship Id="rId5" Type="http://schemas.openxmlformats.org/officeDocument/2006/relationships/tags" Target="../tags/tag524.xml"/><Relationship Id="rId4" Type="http://schemas.openxmlformats.org/officeDocument/2006/relationships/tags" Target="../tags/tag523.xml"/><Relationship Id="rId3" Type="http://schemas.openxmlformats.org/officeDocument/2006/relationships/tags" Target="../tags/tag522.xml"/><Relationship Id="rId2" Type="http://schemas.openxmlformats.org/officeDocument/2006/relationships/tags" Target="../tags/tag521.xml"/><Relationship Id="rId1" Type="http://schemas.openxmlformats.org/officeDocument/2006/relationships/tags" Target="../tags/tag520.xml"/></Relationships>
</file>

<file path=ppt/slides/_rels/slide106.xml.rels><?xml version="1.0" encoding="UTF-8" standalone="yes"?>
<Relationships xmlns="http://schemas.openxmlformats.org/package/2006/relationships"><Relationship Id="rId9" Type="http://schemas.openxmlformats.org/officeDocument/2006/relationships/tags" Target="../tags/tag533.xml"/><Relationship Id="rId8" Type="http://schemas.openxmlformats.org/officeDocument/2006/relationships/tags" Target="../tags/tag532.xml"/><Relationship Id="rId7" Type="http://schemas.openxmlformats.org/officeDocument/2006/relationships/tags" Target="../tags/tag531.xml"/><Relationship Id="rId6" Type="http://schemas.openxmlformats.org/officeDocument/2006/relationships/tags" Target="../tags/tag530.xml"/><Relationship Id="rId5" Type="http://schemas.openxmlformats.org/officeDocument/2006/relationships/tags" Target="../tags/tag529.xml"/><Relationship Id="rId4" Type="http://schemas.openxmlformats.org/officeDocument/2006/relationships/tags" Target="../tags/tag528.xml"/><Relationship Id="rId3" Type="http://schemas.openxmlformats.org/officeDocument/2006/relationships/tags" Target="../tags/tag527.xml"/><Relationship Id="rId2" Type="http://schemas.openxmlformats.org/officeDocument/2006/relationships/tags" Target="../tags/tag526.xml"/><Relationship Id="rId10" Type="http://schemas.openxmlformats.org/officeDocument/2006/relationships/slideLayout" Target="../slideLayouts/slideLayout3.xml"/><Relationship Id="rId1" Type="http://schemas.openxmlformats.org/officeDocument/2006/relationships/tags" Target="../tags/tag525.xml"/></Relationships>
</file>

<file path=ppt/slides/_rels/slide107.xml.rels><?xml version="1.0" encoding="UTF-8" standalone="yes"?>
<Relationships xmlns="http://schemas.openxmlformats.org/package/2006/relationships"><Relationship Id="rId9" Type="http://schemas.openxmlformats.org/officeDocument/2006/relationships/tags" Target="../tags/tag542.xml"/><Relationship Id="rId8" Type="http://schemas.openxmlformats.org/officeDocument/2006/relationships/tags" Target="../tags/tag541.xml"/><Relationship Id="rId7" Type="http://schemas.openxmlformats.org/officeDocument/2006/relationships/tags" Target="../tags/tag540.xml"/><Relationship Id="rId6" Type="http://schemas.openxmlformats.org/officeDocument/2006/relationships/tags" Target="../tags/tag539.xml"/><Relationship Id="rId5" Type="http://schemas.openxmlformats.org/officeDocument/2006/relationships/tags" Target="../tags/tag538.xml"/><Relationship Id="rId4" Type="http://schemas.openxmlformats.org/officeDocument/2006/relationships/tags" Target="../tags/tag537.xml"/><Relationship Id="rId3" Type="http://schemas.openxmlformats.org/officeDocument/2006/relationships/tags" Target="../tags/tag536.xml"/><Relationship Id="rId2" Type="http://schemas.openxmlformats.org/officeDocument/2006/relationships/tags" Target="../tags/tag535.xml"/><Relationship Id="rId10" Type="http://schemas.openxmlformats.org/officeDocument/2006/relationships/slideLayout" Target="../slideLayouts/slideLayout3.xml"/><Relationship Id="rId1" Type="http://schemas.openxmlformats.org/officeDocument/2006/relationships/tags" Target="../tags/tag534.xml"/></Relationships>
</file>

<file path=ppt/slides/_rels/slide10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545.xml"/><Relationship Id="rId2" Type="http://schemas.openxmlformats.org/officeDocument/2006/relationships/tags" Target="../tags/tag544.xml"/><Relationship Id="rId1" Type="http://schemas.openxmlformats.org/officeDocument/2006/relationships/tags" Target="../tags/tag543.xml"/></Relationships>
</file>

<file path=ppt/slides/_rels/slide10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550.xml"/><Relationship Id="rId4" Type="http://schemas.openxmlformats.org/officeDocument/2006/relationships/tags" Target="../tags/tag549.xml"/><Relationship Id="rId3" Type="http://schemas.openxmlformats.org/officeDocument/2006/relationships/tags" Target="../tags/tag548.xml"/><Relationship Id="rId2" Type="http://schemas.openxmlformats.org/officeDocument/2006/relationships/tags" Target="../tags/tag547.xml"/><Relationship Id="rId1" Type="http://schemas.openxmlformats.org/officeDocument/2006/relationships/tags" Target="../tags/tag546.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microsoft.com/office/2007/relationships/diagramDrawing" Target="../diagrams/drawing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3" Type="http://schemas.openxmlformats.org/officeDocument/2006/relationships/diagramData" Target="../diagrams/data1.xml"/><Relationship Id="rId2" Type="http://schemas.openxmlformats.org/officeDocument/2006/relationships/tags" Target="../tags/tag48.xml"/><Relationship Id="rId1" Type="http://schemas.openxmlformats.org/officeDocument/2006/relationships/tags" Target="../tags/tag47.xml"/></Relationships>
</file>

<file path=ppt/slides/_rels/slide11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555.xml"/><Relationship Id="rId4" Type="http://schemas.openxmlformats.org/officeDocument/2006/relationships/tags" Target="../tags/tag554.xml"/><Relationship Id="rId3" Type="http://schemas.openxmlformats.org/officeDocument/2006/relationships/tags" Target="../tags/tag553.xml"/><Relationship Id="rId2" Type="http://schemas.openxmlformats.org/officeDocument/2006/relationships/tags" Target="../tags/tag552.xml"/><Relationship Id="rId1" Type="http://schemas.openxmlformats.org/officeDocument/2006/relationships/tags" Target="../tags/tag551.xml"/></Relationships>
</file>

<file path=ppt/slides/_rels/slide11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560.xml"/><Relationship Id="rId4" Type="http://schemas.openxmlformats.org/officeDocument/2006/relationships/tags" Target="../tags/tag559.xml"/><Relationship Id="rId3" Type="http://schemas.openxmlformats.org/officeDocument/2006/relationships/tags" Target="../tags/tag558.xml"/><Relationship Id="rId2" Type="http://schemas.openxmlformats.org/officeDocument/2006/relationships/tags" Target="../tags/tag557.xml"/><Relationship Id="rId1" Type="http://schemas.openxmlformats.org/officeDocument/2006/relationships/tags" Target="../tags/tag556.xml"/></Relationships>
</file>

<file path=ppt/slides/_rels/slide11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565.xml"/><Relationship Id="rId4" Type="http://schemas.openxmlformats.org/officeDocument/2006/relationships/tags" Target="../tags/tag564.xml"/><Relationship Id="rId3" Type="http://schemas.openxmlformats.org/officeDocument/2006/relationships/tags" Target="../tags/tag563.xml"/><Relationship Id="rId2" Type="http://schemas.openxmlformats.org/officeDocument/2006/relationships/tags" Target="../tags/tag562.xml"/><Relationship Id="rId1" Type="http://schemas.openxmlformats.org/officeDocument/2006/relationships/tags" Target="../tags/tag561.xml"/></Relationships>
</file>

<file path=ppt/slides/_rels/slide11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570.xml"/><Relationship Id="rId4" Type="http://schemas.openxmlformats.org/officeDocument/2006/relationships/tags" Target="../tags/tag569.xml"/><Relationship Id="rId3" Type="http://schemas.openxmlformats.org/officeDocument/2006/relationships/tags" Target="../tags/tag568.xml"/><Relationship Id="rId2" Type="http://schemas.openxmlformats.org/officeDocument/2006/relationships/tags" Target="../tags/tag567.xml"/><Relationship Id="rId1" Type="http://schemas.openxmlformats.org/officeDocument/2006/relationships/tags" Target="../tags/tag566.xml"/></Relationships>
</file>

<file path=ppt/slides/_rels/slide114.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4.png"/><Relationship Id="rId5" Type="http://schemas.openxmlformats.org/officeDocument/2006/relationships/tags" Target="../tags/tag575.xml"/><Relationship Id="rId4" Type="http://schemas.openxmlformats.org/officeDocument/2006/relationships/tags" Target="../tags/tag574.xml"/><Relationship Id="rId3" Type="http://schemas.openxmlformats.org/officeDocument/2006/relationships/tags" Target="../tags/tag573.xml"/><Relationship Id="rId2" Type="http://schemas.openxmlformats.org/officeDocument/2006/relationships/tags" Target="../tags/tag572.xml"/><Relationship Id="rId1" Type="http://schemas.openxmlformats.org/officeDocument/2006/relationships/tags" Target="../tags/tag571.xml"/></Relationships>
</file>

<file path=ppt/slides/_rels/slide11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580.xml"/><Relationship Id="rId4" Type="http://schemas.openxmlformats.org/officeDocument/2006/relationships/tags" Target="../tags/tag579.xml"/><Relationship Id="rId3" Type="http://schemas.openxmlformats.org/officeDocument/2006/relationships/tags" Target="../tags/tag578.xml"/><Relationship Id="rId2" Type="http://schemas.openxmlformats.org/officeDocument/2006/relationships/tags" Target="../tags/tag577.xml"/><Relationship Id="rId1" Type="http://schemas.openxmlformats.org/officeDocument/2006/relationships/tags" Target="../tags/tag576.xml"/></Relationships>
</file>

<file path=ppt/slides/_rels/slide11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5.png"/><Relationship Id="rId5" Type="http://schemas.openxmlformats.org/officeDocument/2006/relationships/tags" Target="../tags/tag585.xml"/><Relationship Id="rId4" Type="http://schemas.openxmlformats.org/officeDocument/2006/relationships/tags" Target="../tags/tag584.xml"/><Relationship Id="rId3" Type="http://schemas.openxmlformats.org/officeDocument/2006/relationships/tags" Target="../tags/tag583.xml"/><Relationship Id="rId2" Type="http://schemas.openxmlformats.org/officeDocument/2006/relationships/tags" Target="../tags/tag582.xml"/><Relationship Id="rId1" Type="http://schemas.openxmlformats.org/officeDocument/2006/relationships/tags" Target="../tags/tag581.xml"/></Relationships>
</file>

<file path=ppt/slides/_rels/slide11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588.xml"/><Relationship Id="rId4" Type="http://schemas.openxmlformats.org/officeDocument/2006/relationships/tags" Target="../tags/tag587.xml"/><Relationship Id="rId3" Type="http://schemas.openxmlformats.org/officeDocument/2006/relationships/tags" Target="../tags/tag586.xml"/><Relationship Id="rId2" Type="http://schemas.openxmlformats.org/officeDocument/2006/relationships/image" Target="../media/image5.png"/><Relationship Id="rId1" Type="http://schemas.openxmlformats.org/officeDocument/2006/relationships/image" Target="../media/image4.png"/></Relationships>
</file>

<file path=ppt/slides/_rels/slide1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89.xml"/></Relationships>
</file>

<file path=ppt/slides/_rels/slide1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90.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s>
</file>

<file path=ppt/slides/_rels/slide12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595.xml"/><Relationship Id="rId4" Type="http://schemas.openxmlformats.org/officeDocument/2006/relationships/tags" Target="../tags/tag594.xml"/><Relationship Id="rId3" Type="http://schemas.openxmlformats.org/officeDocument/2006/relationships/tags" Target="../tags/tag593.xml"/><Relationship Id="rId2" Type="http://schemas.openxmlformats.org/officeDocument/2006/relationships/tags" Target="../tags/tag592.xml"/><Relationship Id="rId1" Type="http://schemas.openxmlformats.org/officeDocument/2006/relationships/tags" Target="../tags/tag591.xml"/></Relationships>
</file>

<file path=ppt/slides/_rels/slide121.xml.rels><?xml version="1.0" encoding="UTF-8" standalone="yes"?>
<Relationships xmlns="http://schemas.openxmlformats.org/package/2006/relationships"><Relationship Id="rId9" Type="http://schemas.openxmlformats.org/officeDocument/2006/relationships/tags" Target="../tags/tag604.xml"/><Relationship Id="rId8" Type="http://schemas.openxmlformats.org/officeDocument/2006/relationships/tags" Target="../tags/tag603.xml"/><Relationship Id="rId7" Type="http://schemas.openxmlformats.org/officeDocument/2006/relationships/tags" Target="../tags/tag602.xml"/><Relationship Id="rId6" Type="http://schemas.openxmlformats.org/officeDocument/2006/relationships/tags" Target="../tags/tag601.xml"/><Relationship Id="rId5" Type="http://schemas.openxmlformats.org/officeDocument/2006/relationships/tags" Target="../tags/tag600.xml"/><Relationship Id="rId4" Type="http://schemas.openxmlformats.org/officeDocument/2006/relationships/tags" Target="../tags/tag599.xml"/><Relationship Id="rId3" Type="http://schemas.openxmlformats.org/officeDocument/2006/relationships/tags" Target="../tags/tag598.xml"/><Relationship Id="rId2" Type="http://schemas.openxmlformats.org/officeDocument/2006/relationships/tags" Target="../tags/tag597.xml"/><Relationship Id="rId10" Type="http://schemas.openxmlformats.org/officeDocument/2006/relationships/slideLayout" Target="../slideLayouts/slideLayout3.xml"/><Relationship Id="rId1" Type="http://schemas.openxmlformats.org/officeDocument/2006/relationships/tags" Target="../tags/tag596.xml"/></Relationships>
</file>

<file path=ppt/slides/_rels/slide12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6.png"/><Relationship Id="rId5" Type="http://schemas.openxmlformats.org/officeDocument/2006/relationships/tags" Target="../tags/tag609.xml"/><Relationship Id="rId4" Type="http://schemas.openxmlformats.org/officeDocument/2006/relationships/tags" Target="../tags/tag608.xml"/><Relationship Id="rId3" Type="http://schemas.openxmlformats.org/officeDocument/2006/relationships/tags" Target="../tags/tag607.xml"/><Relationship Id="rId2" Type="http://schemas.openxmlformats.org/officeDocument/2006/relationships/tags" Target="../tags/tag606.xml"/><Relationship Id="rId1" Type="http://schemas.openxmlformats.org/officeDocument/2006/relationships/tags" Target="../tags/tag605.xml"/></Relationships>
</file>

<file path=ppt/slides/_rels/slide12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7.png"/><Relationship Id="rId5" Type="http://schemas.openxmlformats.org/officeDocument/2006/relationships/tags" Target="../tags/tag614.xml"/><Relationship Id="rId4" Type="http://schemas.openxmlformats.org/officeDocument/2006/relationships/tags" Target="../tags/tag613.xml"/><Relationship Id="rId3" Type="http://schemas.openxmlformats.org/officeDocument/2006/relationships/tags" Target="../tags/tag612.xml"/><Relationship Id="rId2" Type="http://schemas.openxmlformats.org/officeDocument/2006/relationships/tags" Target="../tags/tag611.xml"/><Relationship Id="rId1" Type="http://schemas.openxmlformats.org/officeDocument/2006/relationships/tags" Target="../tags/tag610.xml"/></Relationships>
</file>

<file path=ppt/slides/_rels/slide124.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8.png"/><Relationship Id="rId5" Type="http://schemas.openxmlformats.org/officeDocument/2006/relationships/tags" Target="../tags/tag619.xml"/><Relationship Id="rId4" Type="http://schemas.openxmlformats.org/officeDocument/2006/relationships/tags" Target="../tags/tag618.xml"/><Relationship Id="rId3" Type="http://schemas.openxmlformats.org/officeDocument/2006/relationships/tags" Target="../tags/tag617.xml"/><Relationship Id="rId2" Type="http://schemas.openxmlformats.org/officeDocument/2006/relationships/tags" Target="../tags/tag616.xml"/><Relationship Id="rId1" Type="http://schemas.openxmlformats.org/officeDocument/2006/relationships/tags" Target="../tags/tag615.xml"/></Relationships>
</file>

<file path=ppt/slides/_rels/slide125.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9.png"/><Relationship Id="rId5" Type="http://schemas.openxmlformats.org/officeDocument/2006/relationships/tags" Target="../tags/tag624.xml"/><Relationship Id="rId4" Type="http://schemas.openxmlformats.org/officeDocument/2006/relationships/tags" Target="../tags/tag623.xml"/><Relationship Id="rId3" Type="http://schemas.openxmlformats.org/officeDocument/2006/relationships/tags" Target="../tags/tag622.xml"/><Relationship Id="rId2" Type="http://schemas.openxmlformats.org/officeDocument/2006/relationships/tags" Target="../tags/tag621.xml"/><Relationship Id="rId1" Type="http://schemas.openxmlformats.org/officeDocument/2006/relationships/tags" Target="../tags/tag620.xml"/></Relationships>
</file>

<file path=ppt/slides/_rels/slide12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629.xml"/><Relationship Id="rId4" Type="http://schemas.openxmlformats.org/officeDocument/2006/relationships/tags" Target="../tags/tag628.xml"/><Relationship Id="rId3" Type="http://schemas.openxmlformats.org/officeDocument/2006/relationships/tags" Target="../tags/tag627.xml"/><Relationship Id="rId2" Type="http://schemas.openxmlformats.org/officeDocument/2006/relationships/tags" Target="../tags/tag626.xml"/><Relationship Id="rId1" Type="http://schemas.openxmlformats.org/officeDocument/2006/relationships/tags" Target="../tags/tag625.xml"/></Relationships>
</file>

<file path=ppt/slides/_rels/slide12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634.xml"/><Relationship Id="rId4" Type="http://schemas.openxmlformats.org/officeDocument/2006/relationships/tags" Target="../tags/tag633.xml"/><Relationship Id="rId3" Type="http://schemas.openxmlformats.org/officeDocument/2006/relationships/tags" Target="../tags/tag632.xml"/><Relationship Id="rId2" Type="http://schemas.openxmlformats.org/officeDocument/2006/relationships/tags" Target="../tags/tag631.xml"/><Relationship Id="rId1" Type="http://schemas.openxmlformats.org/officeDocument/2006/relationships/tags" Target="../tags/tag630.xml"/></Relationships>
</file>

<file path=ppt/slides/_rels/slide12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639.xml"/><Relationship Id="rId4" Type="http://schemas.openxmlformats.org/officeDocument/2006/relationships/tags" Target="../tags/tag638.xml"/><Relationship Id="rId3" Type="http://schemas.openxmlformats.org/officeDocument/2006/relationships/tags" Target="../tags/tag637.xml"/><Relationship Id="rId2" Type="http://schemas.openxmlformats.org/officeDocument/2006/relationships/tags" Target="../tags/tag636.xml"/><Relationship Id="rId1" Type="http://schemas.openxmlformats.org/officeDocument/2006/relationships/tags" Target="../tags/tag635.xml"/></Relationships>
</file>

<file path=ppt/slides/_rels/slide12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644.xml"/><Relationship Id="rId4" Type="http://schemas.openxmlformats.org/officeDocument/2006/relationships/tags" Target="../tags/tag643.xml"/><Relationship Id="rId3" Type="http://schemas.openxmlformats.org/officeDocument/2006/relationships/tags" Target="../tags/tag642.xml"/><Relationship Id="rId2" Type="http://schemas.openxmlformats.org/officeDocument/2006/relationships/tags" Target="../tags/tag641.xml"/><Relationship Id="rId1" Type="http://schemas.openxmlformats.org/officeDocument/2006/relationships/tags" Target="../tags/tag640.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s>
</file>

<file path=ppt/slides/_rels/slide130.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tags" Target="../tags/tag649.xml"/><Relationship Id="rId4" Type="http://schemas.openxmlformats.org/officeDocument/2006/relationships/tags" Target="../tags/tag648.xml"/><Relationship Id="rId3" Type="http://schemas.openxmlformats.org/officeDocument/2006/relationships/tags" Target="../tags/tag647.xml"/><Relationship Id="rId2" Type="http://schemas.openxmlformats.org/officeDocument/2006/relationships/tags" Target="../tags/tag646.xml"/><Relationship Id="rId1" Type="http://schemas.openxmlformats.org/officeDocument/2006/relationships/tags" Target="../tags/tag645.xml"/></Relationships>
</file>

<file path=ppt/slides/_rels/slide131.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51.png"/><Relationship Id="rId5" Type="http://schemas.openxmlformats.org/officeDocument/2006/relationships/tags" Target="../tags/tag654.xml"/><Relationship Id="rId4" Type="http://schemas.openxmlformats.org/officeDocument/2006/relationships/tags" Target="../tags/tag653.xml"/><Relationship Id="rId3" Type="http://schemas.openxmlformats.org/officeDocument/2006/relationships/tags" Target="../tags/tag652.xml"/><Relationship Id="rId2" Type="http://schemas.openxmlformats.org/officeDocument/2006/relationships/tags" Target="../tags/tag651.xml"/><Relationship Id="rId1" Type="http://schemas.openxmlformats.org/officeDocument/2006/relationships/tags" Target="../tags/tag650.xml"/></Relationships>
</file>

<file path=ppt/slides/_rels/slide13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659.xml"/><Relationship Id="rId4" Type="http://schemas.openxmlformats.org/officeDocument/2006/relationships/tags" Target="../tags/tag658.xml"/><Relationship Id="rId3" Type="http://schemas.openxmlformats.org/officeDocument/2006/relationships/tags" Target="../tags/tag657.xml"/><Relationship Id="rId2" Type="http://schemas.openxmlformats.org/officeDocument/2006/relationships/tags" Target="../tags/tag656.xml"/><Relationship Id="rId1" Type="http://schemas.openxmlformats.org/officeDocument/2006/relationships/tags" Target="../tags/tag655.xml"/></Relationships>
</file>

<file path=ppt/slides/_rels/slide13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664.xml"/><Relationship Id="rId4" Type="http://schemas.openxmlformats.org/officeDocument/2006/relationships/tags" Target="../tags/tag663.xml"/><Relationship Id="rId3" Type="http://schemas.openxmlformats.org/officeDocument/2006/relationships/tags" Target="../tags/tag662.xml"/><Relationship Id="rId2" Type="http://schemas.openxmlformats.org/officeDocument/2006/relationships/tags" Target="../tags/tag661.xml"/><Relationship Id="rId1" Type="http://schemas.openxmlformats.org/officeDocument/2006/relationships/tags" Target="../tags/tag660.xml"/></Relationships>
</file>

<file path=ppt/slides/_rels/slide13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669.xml"/><Relationship Id="rId4" Type="http://schemas.openxmlformats.org/officeDocument/2006/relationships/tags" Target="../tags/tag668.xml"/><Relationship Id="rId3" Type="http://schemas.openxmlformats.org/officeDocument/2006/relationships/tags" Target="../tags/tag667.xml"/><Relationship Id="rId2" Type="http://schemas.openxmlformats.org/officeDocument/2006/relationships/tags" Target="../tags/tag666.xml"/><Relationship Id="rId1" Type="http://schemas.openxmlformats.org/officeDocument/2006/relationships/tags" Target="../tags/tag665.xml"/></Relationships>
</file>

<file path=ppt/slides/_rels/slide13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674.xml"/><Relationship Id="rId4" Type="http://schemas.openxmlformats.org/officeDocument/2006/relationships/tags" Target="../tags/tag673.xml"/><Relationship Id="rId3" Type="http://schemas.openxmlformats.org/officeDocument/2006/relationships/tags" Target="../tags/tag672.xml"/><Relationship Id="rId2" Type="http://schemas.openxmlformats.org/officeDocument/2006/relationships/tags" Target="../tags/tag671.xml"/><Relationship Id="rId1" Type="http://schemas.openxmlformats.org/officeDocument/2006/relationships/tags" Target="../tags/tag670.xml"/></Relationships>
</file>

<file path=ppt/slides/_rels/slide13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679.xml"/><Relationship Id="rId4" Type="http://schemas.openxmlformats.org/officeDocument/2006/relationships/tags" Target="../tags/tag678.xml"/><Relationship Id="rId3" Type="http://schemas.openxmlformats.org/officeDocument/2006/relationships/tags" Target="../tags/tag677.xml"/><Relationship Id="rId2" Type="http://schemas.openxmlformats.org/officeDocument/2006/relationships/tags" Target="../tags/tag676.xml"/><Relationship Id="rId1" Type="http://schemas.openxmlformats.org/officeDocument/2006/relationships/tags" Target="../tags/tag675.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s>
</file>

<file path=ppt/slides/_rels/slide15.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2" Type="http://schemas.openxmlformats.org/officeDocument/2006/relationships/slideLayout" Target="../slideLayouts/slideLayout3.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16.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2" Type="http://schemas.openxmlformats.org/officeDocument/2006/relationships/slideLayout" Target="../slideLayouts/slideLayout3.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tags" Target="../tags/tag75.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19.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0" Type="http://schemas.openxmlformats.org/officeDocument/2006/relationships/slideLayout" Target="../slideLayouts/slideLayout3.xml"/><Relationship Id="rId1" Type="http://schemas.openxmlformats.org/officeDocument/2006/relationships/tags" Target="../tags/tag96.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image" Target="../media/image5.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1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14.xml"/></Relationships>
</file>

<file path=ppt/slides/_rels/slide24.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6" Type="http://schemas.openxmlformats.org/officeDocument/2006/relationships/slideLayout" Target="../slideLayouts/slideLayout3.xml"/><Relationship Id="rId15" Type="http://schemas.openxmlformats.org/officeDocument/2006/relationships/tags" Target="../tags/tag129.xml"/><Relationship Id="rId14" Type="http://schemas.openxmlformats.org/officeDocument/2006/relationships/tags" Target="../tags/tag128.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tags" Target="../tags/tag115.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1.png"/><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s>
</file>

<file path=ppt/slides/_rels/slide26.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4" Type="http://schemas.openxmlformats.org/officeDocument/2006/relationships/slideLayout" Target="../slideLayouts/slideLayout3.xml"/><Relationship Id="rId13" Type="http://schemas.openxmlformats.org/officeDocument/2006/relationships/tags" Target="../tags/tag149.xml"/><Relationship Id="rId12" Type="http://schemas.openxmlformats.org/officeDocument/2006/relationships/tags" Target="../tags/tag148.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tags" Target="../tags/tag137.xml"/></Relationships>
</file>

<file path=ppt/slides/_rels/slide27.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4" Type="http://schemas.openxmlformats.org/officeDocument/2006/relationships/slideLayout" Target="../slideLayouts/slideLayout3.xml"/><Relationship Id="rId13" Type="http://schemas.openxmlformats.org/officeDocument/2006/relationships/tags" Target="../tags/tag162.xml"/><Relationship Id="rId12" Type="http://schemas.openxmlformats.org/officeDocument/2006/relationships/tags" Target="../tags/tag161.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tags" Target="../tags/tag150.xml"/></Relationships>
</file>

<file path=ppt/slides/_rels/slide28.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5" Type="http://schemas.openxmlformats.org/officeDocument/2006/relationships/slideLayout" Target="../slideLayouts/slideLayout3.xml"/><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tags" Target="../tags/tag163.xml"/></Relationships>
</file>

<file path=ppt/slides/_rels/slide29.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5" Type="http://schemas.openxmlformats.org/officeDocument/2006/relationships/slideLayout" Target="../slideLayouts/slideLayout3.xml"/><Relationship Id="rId14" Type="http://schemas.openxmlformats.org/officeDocument/2006/relationships/tags" Target="../tags/tag190.xml"/><Relationship Id="rId13" Type="http://schemas.openxmlformats.org/officeDocument/2006/relationships/tags" Target="../tags/tag189.xml"/><Relationship Id="rId12" Type="http://schemas.openxmlformats.org/officeDocument/2006/relationships/tags" Target="../tags/tag188.xml"/><Relationship Id="rId11" Type="http://schemas.openxmlformats.org/officeDocument/2006/relationships/tags" Target="../tags/tag187.xml"/><Relationship Id="rId10" Type="http://schemas.openxmlformats.org/officeDocument/2006/relationships/tags" Target="../tags/tag186.xml"/><Relationship Id="rId1" Type="http://schemas.openxmlformats.org/officeDocument/2006/relationships/tags" Target="../tags/tag177.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7.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tags" Target="../tags/tag16.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tags" Target="../tags/tag197.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4" Type="http://schemas.openxmlformats.org/officeDocument/2006/relationships/slideLayout" Target="../slideLayouts/slideLayout3.xml"/><Relationship Id="rId13" Type="http://schemas.openxmlformats.org/officeDocument/2006/relationships/tags" Target="../tags/tag203.xml"/><Relationship Id="rId12" Type="http://schemas.openxmlformats.org/officeDocument/2006/relationships/tags" Target="../tags/tag202.xml"/><Relationship Id="rId11" Type="http://schemas.openxmlformats.org/officeDocument/2006/relationships/tags" Target="../tags/tag201.xml"/><Relationship Id="rId10" Type="http://schemas.openxmlformats.org/officeDocument/2006/relationships/tags" Target="../tags/tag200.xml"/><Relationship Id="rId1" Type="http://schemas.openxmlformats.org/officeDocument/2006/relationships/tags" Target="../tags/tag191.xml"/></Relationships>
</file>

<file path=ppt/slides/_rels/slide31.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tags" Target="../tags/tag211.xml"/><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4" Type="http://schemas.openxmlformats.org/officeDocument/2006/relationships/slideLayout" Target="../slideLayouts/slideLayout3.xml"/><Relationship Id="rId13" Type="http://schemas.openxmlformats.org/officeDocument/2006/relationships/tags" Target="../tags/tag216.xml"/><Relationship Id="rId12" Type="http://schemas.openxmlformats.org/officeDocument/2006/relationships/tags" Target="../tags/tag215.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tags" Target="../tags/tag204.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219.xml"/><Relationship Id="rId4" Type="http://schemas.openxmlformats.org/officeDocument/2006/relationships/tags" Target="../tags/tag218.xml"/><Relationship Id="rId3" Type="http://schemas.openxmlformats.org/officeDocument/2006/relationships/tags" Target="../tags/tag217.xml"/><Relationship Id="rId2" Type="http://schemas.openxmlformats.org/officeDocument/2006/relationships/image" Target="../media/image5.png"/><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20.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21.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2.png"/><Relationship Id="rId1" Type="http://schemas.openxmlformats.org/officeDocument/2006/relationships/tags" Target="../tags/tag222.xml"/></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tags" Target="../tags/tag228.xml"/></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42.xml"/><Relationship Id="rId4" Type="http://schemas.openxmlformats.org/officeDocument/2006/relationships/tags" Target="../tags/tag241.xml"/><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40.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s>
</file>

<file path=ppt/slides/_rels/slide41.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tags" Target="../tags/tag257.xml"/><Relationship Id="rId4" Type="http://schemas.openxmlformats.org/officeDocument/2006/relationships/tags" Target="../tags/tag256.xml"/><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s>
</file>

<file path=ppt/slides/_rels/slide4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 Type="http://schemas.openxmlformats.org/officeDocument/2006/relationships/tags" Target="../tags/tag258.xml"/></Relationships>
</file>

<file path=ppt/slides/_rels/slide44.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tags" Target="../tags/tag267.xml"/><Relationship Id="rId4" Type="http://schemas.openxmlformats.org/officeDocument/2006/relationships/tags" Target="../tags/tag266.xml"/><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tags" Target="../tags/tag263.xml"/></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 Type="http://schemas.openxmlformats.org/officeDocument/2006/relationships/tags" Target="../tags/tag268.xml"/></Relationships>
</file>

<file path=ppt/slides/_rels/slide4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tags" Target="../tags/tag273.xml"/></Relationships>
</file>

<file path=ppt/slides/_rels/slide4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82.xml"/><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tags" Target="../tags/tag278.xml"/></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87.xml"/><Relationship Id="rId4" Type="http://schemas.openxmlformats.org/officeDocument/2006/relationships/tags" Target="../tags/tag286.xml"/><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ags" Target="../tags/tag283.xml"/></Relationships>
</file>

<file path=ppt/slides/_rels/slide4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92.xml"/><Relationship Id="rId4" Type="http://schemas.openxmlformats.org/officeDocument/2006/relationships/tags" Target="../tags/tag291.xml"/><Relationship Id="rId3" Type="http://schemas.openxmlformats.org/officeDocument/2006/relationships/tags" Target="../tags/tag290.xml"/><Relationship Id="rId2" Type="http://schemas.openxmlformats.org/officeDocument/2006/relationships/tags" Target="../tags/tag289.xml"/><Relationship Id="rId1" Type="http://schemas.openxmlformats.org/officeDocument/2006/relationships/tags" Target="../tags/tag28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5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97.xml"/><Relationship Id="rId4" Type="http://schemas.openxmlformats.org/officeDocument/2006/relationships/tags" Target="../tags/tag296.xml"/><Relationship Id="rId3" Type="http://schemas.openxmlformats.org/officeDocument/2006/relationships/tags" Target="../tags/tag295.xml"/><Relationship Id="rId2" Type="http://schemas.openxmlformats.org/officeDocument/2006/relationships/tags" Target="../tags/tag294.xml"/><Relationship Id="rId1" Type="http://schemas.openxmlformats.org/officeDocument/2006/relationships/tags" Target="../tags/tag293.xml"/></Relationships>
</file>

<file path=ppt/slides/_rels/slide5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tags" Target="../tags/tag299.xml"/><Relationship Id="rId1" Type="http://schemas.openxmlformats.org/officeDocument/2006/relationships/tags" Target="../tags/tag298.xml"/></Relationships>
</file>

<file path=ppt/slides/_rels/slide5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tags" Target="../tags/tag303.xml"/></Relationships>
</file>

<file path=ppt/slides/_rels/slide5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tags" Target="../tags/tag308.xml"/></Relationships>
</file>

<file path=ppt/slides/_rels/slide54.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317.xml"/><Relationship Id="rId5" Type="http://schemas.openxmlformats.org/officeDocument/2006/relationships/image" Target="../media/image20.png"/><Relationship Id="rId4" Type="http://schemas.openxmlformats.org/officeDocument/2006/relationships/tags" Target="../tags/tag316.xml"/><Relationship Id="rId3" Type="http://schemas.openxmlformats.org/officeDocument/2006/relationships/tags" Target="../tags/tag315.xml"/><Relationship Id="rId2" Type="http://schemas.openxmlformats.org/officeDocument/2006/relationships/tags" Target="../tags/tag314.xml"/><Relationship Id="rId1" Type="http://schemas.openxmlformats.org/officeDocument/2006/relationships/tags" Target="../tags/tag313.xml"/></Relationships>
</file>

<file path=ppt/slides/_rels/slide5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 Type="http://schemas.openxmlformats.org/officeDocument/2006/relationships/tags" Target="../tags/tag318.xml"/></Relationships>
</file>

<file path=ppt/slides/_rels/slide56.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23.png"/><Relationship Id="rId7" Type="http://schemas.openxmlformats.org/officeDocument/2006/relationships/image" Target="../media/image22.png"/><Relationship Id="rId6" Type="http://schemas.openxmlformats.org/officeDocument/2006/relationships/image" Target="../media/image21.png"/><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0" Type="http://schemas.openxmlformats.org/officeDocument/2006/relationships/slideLayout" Target="../slideLayouts/slideLayout3.xml"/><Relationship Id="rId1" Type="http://schemas.openxmlformats.org/officeDocument/2006/relationships/tags" Target="../tags/tag323.xml"/></Relationships>
</file>

<file path=ppt/slides/_rels/slide57.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tags" Target="../tags/tag332.xml"/><Relationship Id="rId4" Type="http://schemas.openxmlformats.org/officeDocument/2006/relationships/tags" Target="../tags/tag331.xml"/><Relationship Id="rId3" Type="http://schemas.openxmlformats.org/officeDocument/2006/relationships/tags" Target="../tags/tag330.xml"/><Relationship Id="rId2" Type="http://schemas.openxmlformats.org/officeDocument/2006/relationships/tags" Target="../tags/tag329.xml"/><Relationship Id="rId1" Type="http://schemas.openxmlformats.org/officeDocument/2006/relationships/tags" Target="../tags/tag328.xml"/></Relationships>
</file>

<file path=ppt/slides/_rels/slide5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tags" Target="../tags/tag337.xml"/><Relationship Id="rId4" Type="http://schemas.openxmlformats.org/officeDocument/2006/relationships/tags" Target="../tags/tag336.xml"/><Relationship Id="rId3" Type="http://schemas.openxmlformats.org/officeDocument/2006/relationships/tags" Target="../tags/tag335.xml"/><Relationship Id="rId2" Type="http://schemas.openxmlformats.org/officeDocument/2006/relationships/tags" Target="../tags/tag334.xml"/><Relationship Id="rId1" Type="http://schemas.openxmlformats.org/officeDocument/2006/relationships/tags" Target="../tags/tag333.xml"/></Relationships>
</file>

<file path=ppt/slides/_rels/slide5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340.xml"/><Relationship Id="rId4" Type="http://schemas.openxmlformats.org/officeDocument/2006/relationships/tags" Target="../tags/tag339.xml"/><Relationship Id="rId3" Type="http://schemas.openxmlformats.org/officeDocument/2006/relationships/tags" Target="../tags/tag338.xml"/><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22.xml"/><Relationship Id="rId3" Type="http://schemas.openxmlformats.org/officeDocument/2006/relationships/image" Target="../media/image6.png"/><Relationship Id="rId2" Type="http://schemas.openxmlformats.org/officeDocument/2006/relationships/tags" Target="../tags/tag21.xml"/><Relationship Id="rId1" Type="http://schemas.openxmlformats.org/officeDocument/2006/relationships/tags" Target="../tags/tag20.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41.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png"/><Relationship Id="rId1" Type="http://schemas.openxmlformats.org/officeDocument/2006/relationships/tags" Target="../tags/tag34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43.xml"/></Relationships>
</file>

<file path=ppt/slides/_rels/slide6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8.png"/><Relationship Id="rId3" Type="http://schemas.openxmlformats.org/officeDocument/2006/relationships/tags" Target="../tags/tag346.xml"/><Relationship Id="rId2" Type="http://schemas.openxmlformats.org/officeDocument/2006/relationships/tags" Target="../tags/tag345.xml"/><Relationship Id="rId1" Type="http://schemas.openxmlformats.org/officeDocument/2006/relationships/tags" Target="../tags/tag344.xml"/></Relationships>
</file>

<file path=ppt/slides/_rels/slide64.xml.rels><?xml version="1.0" encoding="UTF-8" standalone="yes"?>
<Relationships xmlns="http://schemas.openxmlformats.org/package/2006/relationships"><Relationship Id="rId9" Type="http://schemas.openxmlformats.org/officeDocument/2006/relationships/tags" Target="../tags/tag355.xml"/><Relationship Id="rId8" Type="http://schemas.openxmlformats.org/officeDocument/2006/relationships/tags" Target="../tags/tag354.xml"/><Relationship Id="rId7" Type="http://schemas.openxmlformats.org/officeDocument/2006/relationships/tags" Target="../tags/tag353.xml"/><Relationship Id="rId6" Type="http://schemas.openxmlformats.org/officeDocument/2006/relationships/tags" Target="../tags/tag352.xml"/><Relationship Id="rId5" Type="http://schemas.openxmlformats.org/officeDocument/2006/relationships/tags" Target="../tags/tag351.xml"/><Relationship Id="rId4" Type="http://schemas.openxmlformats.org/officeDocument/2006/relationships/tags" Target="../tags/tag350.xml"/><Relationship Id="rId3" Type="http://schemas.openxmlformats.org/officeDocument/2006/relationships/tags" Target="../tags/tag349.xml"/><Relationship Id="rId2" Type="http://schemas.openxmlformats.org/officeDocument/2006/relationships/tags" Target="../tags/tag348.xml"/><Relationship Id="rId10" Type="http://schemas.openxmlformats.org/officeDocument/2006/relationships/slideLayout" Target="../slideLayouts/slideLayout3.xml"/><Relationship Id="rId1" Type="http://schemas.openxmlformats.org/officeDocument/2006/relationships/tags" Target="../tags/tag347.xml"/></Relationships>
</file>

<file path=ppt/slides/_rels/slide65.xml.rels><?xml version="1.0" encoding="UTF-8" standalone="yes"?>
<Relationships xmlns="http://schemas.openxmlformats.org/package/2006/relationships"><Relationship Id="rId9" Type="http://schemas.openxmlformats.org/officeDocument/2006/relationships/tags" Target="../tags/tag364.xml"/><Relationship Id="rId8" Type="http://schemas.openxmlformats.org/officeDocument/2006/relationships/tags" Target="../tags/tag363.xml"/><Relationship Id="rId7" Type="http://schemas.openxmlformats.org/officeDocument/2006/relationships/tags" Target="../tags/tag362.xml"/><Relationship Id="rId6" Type="http://schemas.openxmlformats.org/officeDocument/2006/relationships/tags" Target="../tags/tag361.xml"/><Relationship Id="rId5" Type="http://schemas.openxmlformats.org/officeDocument/2006/relationships/tags" Target="../tags/tag360.xml"/><Relationship Id="rId4" Type="http://schemas.openxmlformats.org/officeDocument/2006/relationships/tags" Target="../tags/tag359.xml"/><Relationship Id="rId3" Type="http://schemas.openxmlformats.org/officeDocument/2006/relationships/tags" Target="../tags/tag358.xml"/><Relationship Id="rId2" Type="http://schemas.openxmlformats.org/officeDocument/2006/relationships/tags" Target="../tags/tag357.xml"/><Relationship Id="rId10" Type="http://schemas.openxmlformats.org/officeDocument/2006/relationships/slideLayout" Target="../slideLayouts/slideLayout3.xml"/><Relationship Id="rId1" Type="http://schemas.openxmlformats.org/officeDocument/2006/relationships/tags" Target="../tags/tag356.xml"/></Relationships>
</file>

<file path=ppt/slides/_rels/slide6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 Type="http://schemas.openxmlformats.org/officeDocument/2006/relationships/tags" Target="../tags/tag365.xml"/></Relationships>
</file>

<file path=ppt/slides/_rels/slide6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0.png"/><Relationship Id="rId3" Type="http://schemas.openxmlformats.org/officeDocument/2006/relationships/tags" Target="../tags/tag372.xml"/><Relationship Id="rId2" Type="http://schemas.openxmlformats.org/officeDocument/2006/relationships/tags" Target="../tags/tag371.xml"/><Relationship Id="rId1" Type="http://schemas.openxmlformats.org/officeDocument/2006/relationships/tags" Target="../tags/tag370.xml"/></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75.xml"/><Relationship Id="rId2" Type="http://schemas.openxmlformats.org/officeDocument/2006/relationships/tags" Target="../tags/tag374.xml"/><Relationship Id="rId1" Type="http://schemas.openxmlformats.org/officeDocument/2006/relationships/tags" Target="../tags/tag373.xml"/></Relationships>
</file>

<file path=ppt/slides/_rels/slide6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1.png"/><Relationship Id="rId3" Type="http://schemas.openxmlformats.org/officeDocument/2006/relationships/tags" Target="../tags/tag378.xml"/><Relationship Id="rId2" Type="http://schemas.openxmlformats.org/officeDocument/2006/relationships/tags" Target="../tags/tag377.xml"/><Relationship Id="rId1" Type="http://schemas.openxmlformats.org/officeDocument/2006/relationships/tags" Target="../tags/tag376.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81.xml"/><Relationship Id="rId2" Type="http://schemas.openxmlformats.org/officeDocument/2006/relationships/tags" Target="../tags/tag380.xml"/><Relationship Id="rId1" Type="http://schemas.openxmlformats.org/officeDocument/2006/relationships/tags" Target="../tags/tag379.xml"/></Relationships>
</file>

<file path=ppt/slides/_rels/slide7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84.xml"/><Relationship Id="rId2" Type="http://schemas.openxmlformats.org/officeDocument/2006/relationships/tags" Target="../tags/tag383.xml"/><Relationship Id="rId1" Type="http://schemas.openxmlformats.org/officeDocument/2006/relationships/tags" Target="../tags/tag382.xml"/></Relationships>
</file>

<file path=ppt/slides/_rels/slide7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2.png"/><Relationship Id="rId3" Type="http://schemas.openxmlformats.org/officeDocument/2006/relationships/tags" Target="../tags/tag387.xml"/><Relationship Id="rId2" Type="http://schemas.openxmlformats.org/officeDocument/2006/relationships/tags" Target="../tags/tag386.xml"/><Relationship Id="rId1" Type="http://schemas.openxmlformats.org/officeDocument/2006/relationships/tags" Target="../tags/tag385.xml"/></Relationships>
</file>

<file path=ppt/slides/_rels/slide73.xml.rels><?xml version="1.0" encoding="UTF-8" standalone="yes"?>
<Relationships xmlns="http://schemas.openxmlformats.org/package/2006/relationships"><Relationship Id="rId9" Type="http://schemas.openxmlformats.org/officeDocument/2006/relationships/tags" Target="../tags/tag396.xml"/><Relationship Id="rId8" Type="http://schemas.openxmlformats.org/officeDocument/2006/relationships/tags" Target="../tags/tag395.xml"/><Relationship Id="rId7" Type="http://schemas.openxmlformats.org/officeDocument/2006/relationships/tags" Target="../tags/tag394.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tags" Target="../tags/tag391.xml"/><Relationship Id="rId3" Type="http://schemas.openxmlformats.org/officeDocument/2006/relationships/tags" Target="../tags/tag390.xml"/><Relationship Id="rId2" Type="http://schemas.openxmlformats.org/officeDocument/2006/relationships/tags" Target="../tags/tag389.xml"/><Relationship Id="rId10" Type="http://schemas.openxmlformats.org/officeDocument/2006/relationships/slideLayout" Target="../slideLayouts/slideLayout3.xml"/><Relationship Id="rId1" Type="http://schemas.openxmlformats.org/officeDocument/2006/relationships/tags" Target="../tags/tag388.xml"/></Relationships>
</file>

<file path=ppt/slides/_rels/slide7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401.xml"/><Relationship Id="rId4" Type="http://schemas.openxmlformats.org/officeDocument/2006/relationships/tags" Target="../tags/tag400.xml"/><Relationship Id="rId3" Type="http://schemas.openxmlformats.org/officeDocument/2006/relationships/tags" Target="../tags/tag399.xml"/><Relationship Id="rId2" Type="http://schemas.openxmlformats.org/officeDocument/2006/relationships/tags" Target="../tags/tag398.xml"/><Relationship Id="rId1" Type="http://schemas.openxmlformats.org/officeDocument/2006/relationships/tags" Target="../tags/tag397.xml"/></Relationships>
</file>

<file path=ppt/slides/_rels/slide7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404.xml"/><Relationship Id="rId4" Type="http://schemas.openxmlformats.org/officeDocument/2006/relationships/tags" Target="../tags/tag403.xml"/><Relationship Id="rId3" Type="http://schemas.openxmlformats.org/officeDocument/2006/relationships/tags" Target="../tags/tag402.xml"/><Relationship Id="rId2" Type="http://schemas.openxmlformats.org/officeDocument/2006/relationships/image" Target="../media/image5.png"/><Relationship Id="rId1" Type="http://schemas.openxmlformats.org/officeDocument/2006/relationships/image" Target="../media/image4.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05.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06.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07.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3.png"/><Relationship Id="rId1" Type="http://schemas.openxmlformats.org/officeDocument/2006/relationships/tags" Target="../tags/tag408.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s>
</file>

<file path=ppt/slides/_rels/slide8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413.xml"/><Relationship Id="rId4" Type="http://schemas.openxmlformats.org/officeDocument/2006/relationships/tags" Target="../tags/tag412.xml"/><Relationship Id="rId3" Type="http://schemas.openxmlformats.org/officeDocument/2006/relationships/tags" Target="../tags/tag411.xml"/><Relationship Id="rId2" Type="http://schemas.openxmlformats.org/officeDocument/2006/relationships/tags" Target="../tags/tag410.xml"/><Relationship Id="rId1" Type="http://schemas.openxmlformats.org/officeDocument/2006/relationships/tags" Target="../tags/tag409.xml"/></Relationships>
</file>

<file path=ppt/slides/_rels/slide81.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36.png"/><Relationship Id="rId7" Type="http://schemas.openxmlformats.org/officeDocument/2006/relationships/image" Target="../media/image35.png"/><Relationship Id="rId6" Type="http://schemas.openxmlformats.org/officeDocument/2006/relationships/image" Target="../media/image34.png"/><Relationship Id="rId5" Type="http://schemas.openxmlformats.org/officeDocument/2006/relationships/tags" Target="../tags/tag418.xml"/><Relationship Id="rId4" Type="http://schemas.openxmlformats.org/officeDocument/2006/relationships/tags" Target="../tags/tag417.xml"/><Relationship Id="rId3" Type="http://schemas.openxmlformats.org/officeDocument/2006/relationships/tags" Target="../tags/tag416.xml"/><Relationship Id="rId2" Type="http://schemas.openxmlformats.org/officeDocument/2006/relationships/tags" Target="../tags/tag415.xml"/><Relationship Id="rId1" Type="http://schemas.openxmlformats.org/officeDocument/2006/relationships/tags" Target="../tags/tag414.xml"/></Relationships>
</file>

<file path=ppt/slides/_rels/slide8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423.xml"/><Relationship Id="rId4" Type="http://schemas.openxmlformats.org/officeDocument/2006/relationships/tags" Target="../tags/tag422.xml"/><Relationship Id="rId3" Type="http://schemas.openxmlformats.org/officeDocument/2006/relationships/tags" Target="../tags/tag421.xml"/><Relationship Id="rId2" Type="http://schemas.openxmlformats.org/officeDocument/2006/relationships/tags" Target="../tags/tag420.xml"/><Relationship Id="rId1" Type="http://schemas.openxmlformats.org/officeDocument/2006/relationships/tags" Target="../tags/tag419.xml"/></Relationships>
</file>

<file path=ppt/slides/_rels/slide8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428.xml"/><Relationship Id="rId4" Type="http://schemas.openxmlformats.org/officeDocument/2006/relationships/tags" Target="../tags/tag427.xml"/><Relationship Id="rId3" Type="http://schemas.openxmlformats.org/officeDocument/2006/relationships/tags" Target="../tags/tag426.xml"/><Relationship Id="rId2" Type="http://schemas.openxmlformats.org/officeDocument/2006/relationships/tags" Target="../tags/tag425.xml"/><Relationship Id="rId1" Type="http://schemas.openxmlformats.org/officeDocument/2006/relationships/tags" Target="../tags/tag424.xml"/></Relationships>
</file>

<file path=ppt/slides/_rels/slide84.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tags" Target="../tags/tag431.xml"/><Relationship Id="rId2" Type="http://schemas.openxmlformats.org/officeDocument/2006/relationships/tags" Target="../tags/tag430.xml"/><Relationship Id="rId1" Type="http://schemas.openxmlformats.org/officeDocument/2006/relationships/tags" Target="../tags/tag429.xml"/></Relationships>
</file>

<file path=ppt/slides/_rels/slide8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438.xml"/><Relationship Id="rId4" Type="http://schemas.openxmlformats.org/officeDocument/2006/relationships/tags" Target="../tags/tag437.xml"/><Relationship Id="rId3" Type="http://schemas.openxmlformats.org/officeDocument/2006/relationships/tags" Target="../tags/tag436.xml"/><Relationship Id="rId2" Type="http://schemas.openxmlformats.org/officeDocument/2006/relationships/tags" Target="../tags/tag435.xml"/><Relationship Id="rId1" Type="http://schemas.openxmlformats.org/officeDocument/2006/relationships/tags" Target="../tags/tag434.xml"/></Relationships>
</file>

<file path=ppt/slides/_rels/slide8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tags" Target="../tags/tag443.xml"/><Relationship Id="rId4" Type="http://schemas.openxmlformats.org/officeDocument/2006/relationships/tags" Target="../tags/tag442.xml"/><Relationship Id="rId3" Type="http://schemas.openxmlformats.org/officeDocument/2006/relationships/tags" Target="../tags/tag441.xml"/><Relationship Id="rId2" Type="http://schemas.openxmlformats.org/officeDocument/2006/relationships/tags" Target="../tags/tag440.xml"/><Relationship Id="rId1" Type="http://schemas.openxmlformats.org/officeDocument/2006/relationships/tags" Target="../tags/tag439.xml"/></Relationships>
</file>

<file path=ppt/slides/_rels/slide8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448.xml"/><Relationship Id="rId4" Type="http://schemas.openxmlformats.org/officeDocument/2006/relationships/tags" Target="../tags/tag447.xml"/><Relationship Id="rId3" Type="http://schemas.openxmlformats.org/officeDocument/2006/relationships/tags" Target="../tags/tag446.xml"/><Relationship Id="rId2" Type="http://schemas.openxmlformats.org/officeDocument/2006/relationships/tags" Target="../tags/tag445.xml"/><Relationship Id="rId1" Type="http://schemas.openxmlformats.org/officeDocument/2006/relationships/tags" Target="../tags/tag444.xml"/></Relationships>
</file>

<file path=ppt/slides/_rels/slide8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453.xml"/><Relationship Id="rId4" Type="http://schemas.openxmlformats.org/officeDocument/2006/relationships/tags" Target="../tags/tag452.xml"/><Relationship Id="rId3" Type="http://schemas.openxmlformats.org/officeDocument/2006/relationships/tags" Target="../tags/tag451.xml"/><Relationship Id="rId2" Type="http://schemas.openxmlformats.org/officeDocument/2006/relationships/tags" Target="../tags/tag450.xml"/><Relationship Id="rId1" Type="http://schemas.openxmlformats.org/officeDocument/2006/relationships/tags" Target="../tags/tag449.xml"/></Relationships>
</file>

<file path=ppt/slides/_rels/slide8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458.xml"/><Relationship Id="rId4" Type="http://schemas.openxmlformats.org/officeDocument/2006/relationships/tags" Target="../tags/tag457.xml"/><Relationship Id="rId3" Type="http://schemas.openxmlformats.org/officeDocument/2006/relationships/tags" Target="../tags/tag456.xml"/><Relationship Id="rId2" Type="http://schemas.openxmlformats.org/officeDocument/2006/relationships/tags" Target="../tags/tag455.xml"/><Relationship Id="rId1" Type="http://schemas.openxmlformats.org/officeDocument/2006/relationships/tags" Target="../tags/tag454.xml"/></Relationships>
</file>

<file path=ppt/slides/_rels/slide9.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0" Type="http://schemas.openxmlformats.org/officeDocument/2006/relationships/slideLayout" Target="../slideLayouts/slideLayout3.xml"/><Relationship Id="rId1" Type="http://schemas.openxmlformats.org/officeDocument/2006/relationships/tags" Target="../tags/tag33.xml"/></Relationships>
</file>

<file path=ppt/slides/_rels/slide9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463.xml"/><Relationship Id="rId4" Type="http://schemas.openxmlformats.org/officeDocument/2006/relationships/tags" Target="../tags/tag462.xml"/><Relationship Id="rId3" Type="http://schemas.openxmlformats.org/officeDocument/2006/relationships/tags" Target="../tags/tag461.xml"/><Relationship Id="rId2" Type="http://schemas.openxmlformats.org/officeDocument/2006/relationships/tags" Target="../tags/tag460.xml"/><Relationship Id="rId1" Type="http://schemas.openxmlformats.org/officeDocument/2006/relationships/tags" Target="../tags/tag459.xml"/></Relationships>
</file>

<file path=ppt/slides/_rels/slide91.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39.png"/><Relationship Id="rId5" Type="http://schemas.openxmlformats.org/officeDocument/2006/relationships/tags" Target="../tags/tag468.xml"/><Relationship Id="rId4" Type="http://schemas.openxmlformats.org/officeDocument/2006/relationships/tags" Target="../tags/tag467.xml"/><Relationship Id="rId3" Type="http://schemas.openxmlformats.org/officeDocument/2006/relationships/tags" Target="../tags/tag466.xml"/><Relationship Id="rId2" Type="http://schemas.openxmlformats.org/officeDocument/2006/relationships/tags" Target="../tags/tag465.xml"/><Relationship Id="rId1" Type="http://schemas.openxmlformats.org/officeDocument/2006/relationships/tags" Target="../tags/tag464.xml"/></Relationships>
</file>

<file path=ppt/slides/_rels/slide9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473.xml"/><Relationship Id="rId4" Type="http://schemas.openxmlformats.org/officeDocument/2006/relationships/tags" Target="../tags/tag472.xml"/><Relationship Id="rId3" Type="http://schemas.openxmlformats.org/officeDocument/2006/relationships/tags" Target="../tags/tag471.xml"/><Relationship Id="rId2" Type="http://schemas.openxmlformats.org/officeDocument/2006/relationships/tags" Target="../tags/tag470.xml"/><Relationship Id="rId1" Type="http://schemas.openxmlformats.org/officeDocument/2006/relationships/tags" Target="../tags/tag469.xml"/></Relationships>
</file>

<file path=ppt/slides/_rels/slide9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 Type="http://schemas.openxmlformats.org/officeDocument/2006/relationships/tags" Target="../tags/tag475.xml"/><Relationship Id="rId1" Type="http://schemas.openxmlformats.org/officeDocument/2006/relationships/tags" Target="../tags/tag474.xml"/></Relationships>
</file>

<file path=ppt/slides/_rels/slide94.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0.png"/><Relationship Id="rId5" Type="http://schemas.openxmlformats.org/officeDocument/2006/relationships/tags" Target="../tags/tag483.xml"/><Relationship Id="rId4" Type="http://schemas.openxmlformats.org/officeDocument/2006/relationships/tags" Target="../tags/tag482.xml"/><Relationship Id="rId3" Type="http://schemas.openxmlformats.org/officeDocument/2006/relationships/tags" Target="../tags/tag481.xml"/><Relationship Id="rId2" Type="http://schemas.openxmlformats.org/officeDocument/2006/relationships/tags" Target="../tags/tag480.xml"/><Relationship Id="rId1" Type="http://schemas.openxmlformats.org/officeDocument/2006/relationships/tags" Target="../tags/tag479.xml"/></Relationships>
</file>

<file path=ppt/slides/_rels/slide9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488.xml"/><Relationship Id="rId4" Type="http://schemas.openxmlformats.org/officeDocument/2006/relationships/tags" Target="../tags/tag487.xml"/><Relationship Id="rId3" Type="http://schemas.openxmlformats.org/officeDocument/2006/relationships/tags" Target="../tags/tag486.xml"/><Relationship Id="rId2" Type="http://schemas.openxmlformats.org/officeDocument/2006/relationships/tags" Target="../tags/tag485.xml"/><Relationship Id="rId1" Type="http://schemas.openxmlformats.org/officeDocument/2006/relationships/tags" Target="../tags/tag484.xml"/></Relationships>
</file>

<file path=ppt/slides/_rels/slide9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493.xml"/><Relationship Id="rId4" Type="http://schemas.openxmlformats.org/officeDocument/2006/relationships/tags" Target="../tags/tag492.xml"/><Relationship Id="rId3" Type="http://schemas.openxmlformats.org/officeDocument/2006/relationships/tags" Target="../tags/tag491.xml"/><Relationship Id="rId2" Type="http://schemas.openxmlformats.org/officeDocument/2006/relationships/tags" Target="../tags/tag490.xml"/><Relationship Id="rId1" Type="http://schemas.openxmlformats.org/officeDocument/2006/relationships/tags" Target="../tags/tag489.xml"/></Relationships>
</file>

<file path=ppt/slides/_rels/slide9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498.xml"/><Relationship Id="rId4" Type="http://schemas.openxmlformats.org/officeDocument/2006/relationships/tags" Target="../tags/tag497.xml"/><Relationship Id="rId3" Type="http://schemas.openxmlformats.org/officeDocument/2006/relationships/tags" Target="../tags/tag496.xml"/><Relationship Id="rId2" Type="http://schemas.openxmlformats.org/officeDocument/2006/relationships/tags" Target="../tags/tag495.xml"/><Relationship Id="rId1" Type="http://schemas.openxmlformats.org/officeDocument/2006/relationships/tags" Target="../tags/tag494.xml"/></Relationships>
</file>

<file path=ppt/slides/_rels/slide9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41.png"/><Relationship Id="rId5" Type="http://schemas.openxmlformats.org/officeDocument/2006/relationships/tags" Target="../tags/tag503.xml"/><Relationship Id="rId4" Type="http://schemas.openxmlformats.org/officeDocument/2006/relationships/tags" Target="../tags/tag502.xml"/><Relationship Id="rId3" Type="http://schemas.openxmlformats.org/officeDocument/2006/relationships/tags" Target="../tags/tag501.xml"/><Relationship Id="rId2" Type="http://schemas.openxmlformats.org/officeDocument/2006/relationships/tags" Target="../tags/tag500.xml"/><Relationship Id="rId1" Type="http://schemas.openxmlformats.org/officeDocument/2006/relationships/tags" Target="../tags/tag499.xml"/></Relationships>
</file>

<file path=ppt/slides/_rels/slide9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506.xml"/><Relationship Id="rId4" Type="http://schemas.openxmlformats.org/officeDocument/2006/relationships/tags" Target="../tags/tag505.xml"/><Relationship Id="rId3" Type="http://schemas.openxmlformats.org/officeDocument/2006/relationships/tags" Target="../tags/tag504.xml"/><Relationship Id="rId2" Type="http://schemas.openxmlformats.org/officeDocument/2006/relationships/image" Target="../media/image5.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
          <p:cNvGrpSpPr/>
          <p:nvPr/>
        </p:nvGrpSpPr>
        <p:grpSpPr>
          <a:xfrm>
            <a:off x="2024201" y="1723057"/>
            <a:ext cx="5724525" cy="2152650"/>
            <a:chOff x="2417" y="3774"/>
            <a:chExt cx="9015" cy="3390"/>
          </a:xfrm>
        </p:grpSpPr>
        <p:sp>
          <p:nvSpPr>
            <p:cNvPr id="26" name="文本框 25"/>
            <p:cNvSpPr txBox="1"/>
            <p:nvPr>
              <p:custDataLst>
                <p:tags r:id="rId1"/>
              </p:custDataLst>
            </p:nvPr>
          </p:nvSpPr>
          <p:spPr>
            <a:xfrm>
              <a:off x="2543" y="3774"/>
              <a:ext cx="8868" cy="1212"/>
            </a:xfrm>
            <a:prstGeom prst="rect">
              <a:avLst/>
            </a:prstGeom>
            <a:noFill/>
          </p:spPr>
          <p:txBody>
            <a:bodyPr wrap="square" rtlCol="0" anchor="t">
              <a:spAutoFit/>
            </a:bodyPr>
            <a:lstStyle/>
            <a:p>
              <a:pPr algn="ctr"/>
              <a:r>
                <a:rPr lang="zh-CN" altLang="en-US" sz="4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模块一</a:t>
              </a:r>
              <a:endParaRPr lang="zh-CN" altLang="en-US" sz="4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27" name="文本框 26"/>
            <p:cNvSpPr txBox="1"/>
            <p:nvPr>
              <p:custDataLst>
                <p:tags r:id="rId2"/>
              </p:custDataLst>
            </p:nvPr>
          </p:nvSpPr>
          <p:spPr>
            <a:xfrm>
              <a:off x="2417" y="5274"/>
              <a:ext cx="9015" cy="1890"/>
            </a:xfrm>
            <a:prstGeom prst="rect">
              <a:avLst/>
            </a:prstGeom>
            <a:noFill/>
          </p:spPr>
          <p:txBody>
            <a:bodyPr wrap="none" rtlCol="0" anchor="t">
              <a:spAutoFit/>
            </a:bodyPr>
            <a:lstStyle/>
            <a:p>
              <a:r>
                <a:rPr lang="zh-CN" altLang="en-US" sz="72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sym typeface="+mn-ea"/>
                </a:rPr>
                <a:t>健康生活方式</a:t>
              </a:r>
              <a:endParaRPr lang="zh-CN" altLang="en-US" sz="72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sym typeface="+mn-ea"/>
              </a:endParaRPr>
            </a:p>
          </p:txBody>
        </p:sp>
      </p:grpSp>
      <p:pic>
        <p:nvPicPr>
          <p:cNvPr id="10" name="图片 9" descr="ed27c15d670d8624e6723d8655cff98a"/>
          <p:cNvPicPr>
            <a:picLocks noChangeAspect="1"/>
          </p:cNvPicPr>
          <p:nvPr/>
        </p:nvPicPr>
        <p:blipFill>
          <a:blip r:embed="rId3"/>
          <a:stretch>
            <a:fillRect/>
          </a:stretch>
        </p:blipFill>
        <p:spPr>
          <a:xfrm>
            <a:off x="7515860" y="1924685"/>
            <a:ext cx="4255770" cy="4255770"/>
          </a:xfrm>
          <a:prstGeom prst="rect">
            <a:avLst/>
          </a:prstGeom>
        </p:spPr>
      </p:pic>
      <p:pic>
        <p:nvPicPr>
          <p:cNvPr id="11" name="图片 10" descr="da02fa5146d3c44c2cdcfd82e2175f02"/>
          <p:cNvPicPr>
            <a:picLocks noChangeAspect="1"/>
          </p:cNvPicPr>
          <p:nvPr/>
        </p:nvPicPr>
        <p:blipFill>
          <a:blip r:embed="rId4"/>
          <a:stretch>
            <a:fillRect/>
          </a:stretch>
        </p:blipFill>
        <p:spPr>
          <a:xfrm>
            <a:off x="278130" y="4824095"/>
            <a:ext cx="4972685" cy="1924685"/>
          </a:xfrm>
          <a:prstGeom prst="rect">
            <a:avLst/>
          </a:prstGeom>
        </p:spPr>
      </p:pic>
    </p:spTree>
    <p:custDataLst>
      <p:tags r:id="rId5"/>
    </p:custData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316985"/>
            <a:ext cx="10744200" cy="4804410"/>
            <a:chOff x="1112" y="2325"/>
            <a:chExt cx="16920" cy="7566"/>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587"/>
              <a:ext cx="16500" cy="730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道德健康</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2143" y="4066"/>
              <a:ext cx="7895" cy="4649"/>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道德健康是最高层次的健康，其最高标准是无私奉献，最低标准是不损害他人利益。道德健康者具有辨别真伪、善恶、美丑和荣辱的是非观，能按照社会行为的规范准则约束自己及支配自己的思想行为。每个人不仅要对自己负责，还要对他人、对社会承担相应的义务，其表现为乐于奉献、思想高尚、有理想、有道德、守纪律。</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一、健康的含义</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6"/>
          <a:stretch>
            <a:fillRect/>
          </a:stretch>
        </p:blipFill>
        <p:spPr>
          <a:xfrm>
            <a:off x="6706479" y="2620086"/>
            <a:ext cx="4106936" cy="2737957"/>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custDataLst>
              <p:tags r:id="rId1"/>
            </p:custDataLst>
          </p:nvPr>
        </p:nvSpPr>
        <p:spPr>
          <a:xfrm>
            <a:off x="1494790" y="1576629"/>
            <a:ext cx="9202420" cy="4469942"/>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endPar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掌握戒除吸烟的方法。</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明确毒品的危害。</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学习如何戒除毒品知识。</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endPar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通过对毒品、烟草的危害及其戒除知识的学习，有效掌握相关知识，对健康产生积极影响。</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endPar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养成健康的生活方式，树立正确的健康的理念与观念。</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spTree>
  </p:cSld>
  <p:clrMapOvr>
    <a:masterClrMapping/>
  </p:clrMapOvr>
  <p:transition spd="slow" advTm="4000">
    <p:wipe/>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custDataLst>
              <p:tags r:id="rId1"/>
            </p:custDataLst>
          </p:nvPr>
        </p:nvSpPr>
        <p:spPr>
          <a:xfrm>
            <a:off x="664872" y="1140617"/>
            <a:ext cx="10862256" cy="5444888"/>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某仓库深夜突然失火，价值百万元货物付之一炬。密闭的仓库，火种从何而来，火势为何又如此巨大</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一墙之隔的监控探头揭晓了答案：一个小伙子一时兴起做出的投篮动作，不偏不倚地命中目标，灾祸因此而起</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……2021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年</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9</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月</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日晚，来沪打工的小张和同伴一起下班。在回宿舍途中，他点燃了一支香烟，边走边抽。快抽完时，他一抬头，正好看到了每天路过的一仓库外围墙，上面有一个排气扇，距地面两三米。而就是这不经意的一瞥，一个念头突然跃入张华的脑海。</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记得还在老家时，小张是打篮球的一把好手，投篮命中率更是无人能及，但自从来到城市打工，就再也没有打过球了。小张看到围墙上的那个排气扇，就好像看见一个篮筐，而手中的烟蒂，也幻化成一颗久违的篮球。于是，小张猛吸一口烟，手向上一扬，尚未熄灭的烟头划破夜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进了</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往哪儿扔啊，着火了怎么办</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同伴的话，将小张唤回了现实，而刚刚夹在指间的烟蒂早已飞进了排气扇。他并未在意那个被他“投”进排气扇的烟蒂可能带来的隐患，急忙追上同伴的脚步离开了。</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回到宿舍的小张忽闻窗外一阵喧哗，探头张望，只见小巷一边火光四射。小张想到了刚才那个无心之举，心怀忐忑地来到现场。让他震惊的是，着火的地点正是他刚刚“投篮”所命中的目标。惊慌之下，张华匆匆辞了职，回到同在该市打工的父母身边。两天后，警方将张华抓捕归案。</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spTree>
  </p:cSld>
  <p:clrMapOvr>
    <a:masterClrMapping/>
  </p:clrMapOvr>
  <p:transition spd="slow" advTm="4000">
    <p:wipe/>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custDataLst>
              <p:tags r:id="rId1"/>
            </p:custDataLst>
          </p:nvPr>
        </p:nvSpPr>
        <p:spPr>
          <a:xfrm>
            <a:off x="798879" y="1211562"/>
            <a:ext cx="5499445" cy="5029390"/>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由于仓库建造于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世纪</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50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年代，消防设备及通道的设计不尽合理，消防车难以驶入，火势直到深夜才得以控制，厂家也遭受损失四百余万元。</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检察院以失火罪对犯罪嫌疑人小张依法提起公诉。犯罪嫌疑人张华投掷烟蒂时，本应意识到将尚未熄灭的烟蒂投入仓库内可能引发火灾的后果，且其举动确实引发了仓库大火，给厂家造成巨额损失，他将为自己的无心之举承担法律责任。</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其实，中职生吸烟已经成为严重的社会问题，它严重影响了学生身心的健康发展，进而影响我们正常的学习和生活，扰乱了学校正常的教学秩序，产生的危害是巨大的。因此，中职生应当自觉远离吸烟。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pic>
        <p:nvPicPr>
          <p:cNvPr id="2" name="图片 1"/>
          <p:cNvPicPr>
            <a:picLocks noChangeAspect="1"/>
          </p:cNvPicPr>
          <p:nvPr/>
        </p:nvPicPr>
        <p:blipFill rotWithShape="1">
          <a:blip r:embed="rId2"/>
          <a:srcRect t="1331" b="30310"/>
          <a:stretch>
            <a:fillRect/>
          </a:stretch>
        </p:blipFill>
        <p:spPr>
          <a:xfrm>
            <a:off x="6601809" y="1382232"/>
            <a:ext cx="4791312" cy="4688049"/>
          </a:xfrm>
          <a:prstGeom prst="rect">
            <a:avLst/>
          </a:prstGeom>
        </p:spPr>
      </p:pic>
    </p:spTree>
  </p:cSld>
  <p:clrMapOvr>
    <a:masterClrMapping/>
  </p:clrMapOvr>
  <p:transition spd="slow" advTm="4000">
    <p:wip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一、严禁吸烟</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1159881"/>
            <a:ext cx="10744200" cy="5241925"/>
            <a:chOff x="1112" y="2337"/>
            <a:chExt cx="16920" cy="8255"/>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804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中职生对吸烟的心态</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933" y="3253"/>
              <a:ext cx="15698" cy="7266"/>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好奇型</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中职生的心理尚未成熟，看到成年人吸烟，便想试越禁烟的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雷池”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欣赏型</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有些中职生往往受到影视剧中人物的影响，觉得他们吸烟很神气，有风度，有气质。</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时尚型</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在一些学生眼里，吸烟已经成了一种讲排场、显示身份的时尚。</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消遣型</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一些学生想借吸烟来缓解内心的痛苦。</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吸烟成瘾</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长期吸烟者体内的尼古丁维持在一个恒定水平，机体已适应了这种状态，一旦停止吸烟，体内的尼古丁水平便会下降，吸烟者就会感到种种不适。</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一、严禁吸烟</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1364836"/>
            <a:ext cx="10744200" cy="4886325"/>
            <a:chOff x="1112" y="2337"/>
            <a:chExt cx="16920" cy="7695"/>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748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吸烟的危害</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933" y="3253"/>
              <a:ext cx="15698"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香烟的有毒物质。吸烟产生的主要有毒物质为尼古丁、烟焦油、一氧化碳、氢氰酸、氨及芳香化合物等。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吸烟致癌。烟草烟雾中含有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69</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种已知的致癌物，这些致癌物会引发机体内关键基因突变，导致细胞癌变和恶性肿瘤的发生。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吸烟对心脑血管的危害。吸烟者高血压、冠心病、脑血管病及周围血管病的发病率均明显升高。</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吸烟对婴幼儿的影响比成人严重。研究表明，母亲吸烟，生的孩子智力迟钝和病态及畸形的较多。吸烟者的近亲、密友的癌发病率比不吸烟者的高</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倍。</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被动吸烟的危害。被动吸烟比主动吸烟吸入的有害物质多得多，吸烟者吐出的烟雾中，烟焦油含量比吸烟者吸入的多</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倍，苯并芘多</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倍，一氧化碳多</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倍</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一、严禁吸烟</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1364836"/>
            <a:ext cx="10744200" cy="4886325"/>
            <a:chOff x="1112" y="2337"/>
            <a:chExt cx="16920" cy="7695"/>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748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吸烟的危害</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933" y="3253"/>
              <a:ext cx="8380"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烟草加剧贫困。贫困家庭有限的资源被消耗在香烟而不是花在食物和其他必要开支上，浪费了本应满足食物和其他基本需求的宝贵资源。</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吸烟易引起猝死。这是因为烟雾中的尼古丁、一氧化碳等有害物质易诱发冠状动脉痉挛，从而使心肌缺血、缺氧，导致猝死的发生。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(8)</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吸烟易引发火灾。在大量的火灾案例中，吸烟是很重要的致灾原因。另外，因酒后吸烟、卧床吸烟、乱扔烟头等原因酿成的火灾和伤亡事故也数不胜数。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pic>
        <p:nvPicPr>
          <p:cNvPr id="7" name="图片 6"/>
          <p:cNvPicPr>
            <a:picLocks noChangeAspect="1"/>
          </p:cNvPicPr>
          <p:nvPr/>
        </p:nvPicPr>
        <p:blipFill>
          <a:blip r:embed="rId6"/>
          <a:stretch>
            <a:fillRect/>
          </a:stretch>
        </p:blipFill>
        <p:spPr>
          <a:xfrm>
            <a:off x="6926425" y="2037301"/>
            <a:ext cx="4213860" cy="4213860"/>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二、戒烟的方法</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1435783"/>
            <a:ext cx="10744200" cy="2387600"/>
            <a:chOff x="1112" y="2337"/>
            <a:chExt cx="16920" cy="3760"/>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354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厌恶疗法</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933" y="3253"/>
              <a:ext cx="15679" cy="2686"/>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采取一定的措施，让中职生从喜欢吸烟转变为讨厌吸烟，一旦开始讨厌吸烟的倾向，中职生就不会去抽烟了。如为吸烟的中职生放映吸烟死于肺癌的电影；某些人现身说法教育中职生；带中职生去看因乱扔烟头而导致的特大火灾现场等，让他们意识到吸烟的危害性，从而厌恶吸烟。另外，也可在患伤风感冒没有吸烟欲望时戒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grpSp>
        <p:nvGrpSpPr>
          <p:cNvPr id="2" name="3"/>
          <p:cNvGrpSpPr/>
          <p:nvPr/>
        </p:nvGrpSpPr>
        <p:grpSpPr>
          <a:xfrm>
            <a:off x="723900" y="4039721"/>
            <a:ext cx="10744200" cy="2037715"/>
            <a:chOff x="1112" y="2337"/>
            <a:chExt cx="16920" cy="3209"/>
          </a:xfrm>
        </p:grpSpPr>
        <p:sp>
          <p:nvSpPr>
            <p:cNvPr id="10" name="直角三角形 9"/>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1" name="任意多边形: 形状 10"/>
            <p:cNvSpPr/>
            <p:nvPr>
              <p:custDataLst>
                <p:tags r:id="rId7"/>
              </p:custDataLst>
            </p:nvPr>
          </p:nvSpPr>
          <p:spPr>
            <a:xfrm>
              <a:off x="1532" y="2550"/>
              <a:ext cx="16500" cy="299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2" name="任意多边形: 形状 17"/>
            <p:cNvSpPr/>
            <p:nvPr>
              <p:custDataLst>
                <p:tags r:id="rId8"/>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价价值观念改变</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13" name="文本框 12"/>
            <p:cNvSpPr txBox="1"/>
            <p:nvPr>
              <p:custDataLst>
                <p:tags r:id="rId9"/>
              </p:custDataLst>
            </p:nvPr>
          </p:nvSpPr>
          <p:spPr>
            <a:xfrm>
              <a:off x="1933" y="3253"/>
              <a:ext cx="15679" cy="2031"/>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许多中职生吸烟是为了自我显示，表示自己具有真正男子汉的成熟形象，认为这样很有风度。</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因此，采取改变与吸烟有关的价值观念，使吸烟的中职生认识到吸烟有损中职生的纯真形象，吸烟只会让他人对自己产生厌恶感，这样他们就会在新的价值观念的支配下，做到不再吸烟。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strips(down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二、戒烟的方法</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1773052"/>
            <a:ext cx="10744200" cy="1569085"/>
            <a:chOff x="1112" y="2337"/>
            <a:chExt cx="16920" cy="2471"/>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225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切断消极影响源</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933" y="3253"/>
              <a:ext cx="15679" cy="137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采取切断消极影响源的措施也是一种很有效的方法。例如在一定时期内不让他们与吸烟的同学接触，也不可随身带烟、火柴或打火机等。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grpSp>
        <p:nvGrpSpPr>
          <p:cNvPr id="2" name="3"/>
          <p:cNvGrpSpPr/>
          <p:nvPr/>
        </p:nvGrpSpPr>
        <p:grpSpPr>
          <a:xfrm>
            <a:off x="723900" y="3820292"/>
            <a:ext cx="10744200" cy="1569085"/>
            <a:chOff x="1112" y="2337"/>
            <a:chExt cx="16920" cy="2471"/>
          </a:xfrm>
        </p:grpSpPr>
        <p:sp>
          <p:nvSpPr>
            <p:cNvPr id="10" name="直角三角形 9"/>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1" name="任意多边形: 形状 10"/>
            <p:cNvSpPr/>
            <p:nvPr>
              <p:custDataLst>
                <p:tags r:id="rId7"/>
              </p:custDataLst>
            </p:nvPr>
          </p:nvSpPr>
          <p:spPr>
            <a:xfrm>
              <a:off x="1532" y="2550"/>
              <a:ext cx="16500" cy="225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2" name="任意多边形: 形状 17"/>
            <p:cNvSpPr/>
            <p:nvPr>
              <p:custDataLst>
                <p:tags r:id="rId8"/>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增强压力法</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13" name="文本框 12"/>
            <p:cNvSpPr txBox="1"/>
            <p:nvPr>
              <p:custDataLst>
                <p:tags r:id="rId9"/>
              </p:custDataLst>
            </p:nvPr>
          </p:nvSpPr>
          <p:spPr>
            <a:xfrm>
              <a:off x="1933" y="3253"/>
              <a:ext cx="15679" cy="137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周围的人要支持中职生的戒烟行为，家长、老师和好朋友要经常支持抽烟者向不抽烟者转化，这种压力是中职生戒烟过程中一种无形的推动力量和监督力量，有利于防止复吸。</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strips(down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三、毒品</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65" name="2"/>
          <p:cNvGrpSpPr/>
          <p:nvPr/>
        </p:nvGrpSpPr>
        <p:grpSpPr>
          <a:xfrm>
            <a:off x="1354455" y="1234812"/>
            <a:ext cx="9483090" cy="4886697"/>
            <a:chOff x="7088" y="4177"/>
            <a:chExt cx="3915" cy="14627"/>
          </a:xfrm>
        </p:grpSpPr>
        <p:sp>
          <p:nvSpPr>
            <p:cNvPr id="58" name="圆角矩形 57"/>
            <p:cNvSpPr/>
            <p:nvPr>
              <p:custDataLst>
                <p:tags r:id="rId2"/>
              </p:custDataLst>
            </p:nvPr>
          </p:nvSpPr>
          <p:spPr>
            <a:xfrm>
              <a:off x="7088" y="4177"/>
              <a:ext cx="3915" cy="14627"/>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custDataLst>
                <p:tags r:id="rId3"/>
              </p:custDataLst>
            </p:nvPr>
          </p:nvSpPr>
          <p:spPr>
            <a:xfrm>
              <a:off x="7259" y="5207"/>
              <a:ext cx="3572" cy="12567"/>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毒品是指鸦片、海洛因、甲基苯丙胺、吗啡、大麻、可卡因以及国家规定管制的其他能够使人形成瘾癖的麻醉药品和精神药品。</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毒品有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共同的特征：不可抗力，强制性地使吸食者连续使用该药，并且不择手段地去获得它；连续使用有不断加大剂量的趋势；对该药产生精神依赖性及躯体依赖性，断药后产生戒断症状；对个人、家庭和社会都会产生危害后果。</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联合国麻醉药品委员会将毒品分为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大类：吗啡型药物</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包括鸦片、吗啡、可卡因、海洛因和罂粟植物等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是最危险的毒品；可卡因、可卡叶；大麻；安非他明等人工合成兴奋剂；安眠镇静剂</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包括巴比妥药物和安眠酮</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；精神药物，即安定类药物。世界卫生组织将当成毒品使用的物质分为可卡因类、印度大麻类、苯丙胺类、柯特类和致幻剂类。另外，还有烟碱、挥发性溶液等。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ppt_x"/>
                                          </p:val>
                                        </p:tav>
                                        <p:tav tm="100000">
                                          <p:val>
                                            <p:strVal val="#ppt_x"/>
                                          </p:val>
                                        </p:tav>
                                      </p:tavLst>
                                    </p:anim>
                                    <p:anim calcmode="lin" valueType="num">
                                      <p:cBhvr additive="base">
                                        <p:cTn id="8"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三、毒品</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79079" y="1319662"/>
            <a:ext cx="10744200" cy="5002530"/>
            <a:chOff x="1112" y="2337"/>
            <a:chExt cx="16920" cy="7878"/>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7665"/>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毒品的危害</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933" y="3325"/>
              <a:ext cx="15679"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常见的主要毒品介绍</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鸦片：俗称“大烟”“烟土”“阿芙蓉”等。鸦片系草本类植物罂粟未成熟的果实用刀割后流出的汁液，经风干后浓缩加工处理而成的褐色膏状物。这就是生鸦片。生鸦片经加热煎制便成熟鸦片，是一种棕色的黏稠液体，俗称烟膏。</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吗啡：是从鸦片中提炼出来的主要生物碱，呈白色结晶粉末状，闻上去有点酸味。常用针剂皮下注射或静脉注射。对呼吸中枢有极强的抑制作用，过量吸食后出现昏迷、瞳孔极度缩小、呼吸受到抑制，甚至于出现呼吸麻痹、停止而死亡。</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海洛因：也称盐酸二乙酰吗啡。是鸦片经特殊化学处理后所得的产物，属于合成类麻醉品。是带有白色、米色、褐色、黑色等色泽的粉末、粒状或凝聚状物品，多数为白色结晶粉末。成瘾最快，毒性最烈，曾被称为“世界毒品之王”，持续吸食海洛因的人一般只能活</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7~8</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年。</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698956" y="1432877"/>
            <a:ext cx="6138072" cy="4688840"/>
            <a:chOff x="1065" y="3968"/>
            <a:chExt cx="11895" cy="7384"/>
          </a:xfrm>
        </p:grpSpPr>
        <p:sp>
          <p:nvSpPr>
            <p:cNvPr id="7" name="任意多边形: 形状 16"/>
            <p:cNvSpPr/>
            <p:nvPr>
              <p:custDataLst>
                <p:tags r:id="rId1"/>
              </p:custDataLst>
            </p:nvPr>
          </p:nvSpPr>
          <p:spPr>
            <a:xfrm>
              <a:off x="1065" y="3968"/>
              <a:ext cx="11895" cy="738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alpha val="5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just"/>
              <a:r>
                <a:rPr lang="en-US">
                  <a:ea typeface="+mn-lt"/>
                  <a:sym typeface="+mn-ea"/>
                </a:rPr>
                <a:t>.</a:t>
              </a:r>
              <a:endParaRPr lang="en-US">
                <a:ea typeface="+mn-lt"/>
                <a:sym typeface="+mn-ea"/>
              </a:endParaRPr>
            </a:p>
          </p:txBody>
        </p:sp>
        <p:sp>
          <p:nvSpPr>
            <p:cNvPr id="8" name="文本框 7"/>
            <p:cNvSpPr txBox="1"/>
            <p:nvPr/>
          </p:nvSpPr>
          <p:spPr>
            <a:xfrm>
              <a:off x="1432" y="4468"/>
              <a:ext cx="11161" cy="6383"/>
            </a:xfrm>
            <a:prstGeom prst="rect">
              <a:avLst/>
            </a:prstGeom>
            <a:noFill/>
          </p:spPr>
          <p:txBody>
            <a:bodyPr wrap="square" rtlCol="0" anchor="t">
              <a:spAutoFit/>
            </a:bodyPr>
            <a:lstStyle/>
            <a:p>
              <a:pPr indent="457200" algn="just"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第一层次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一级健康</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是满足生存条件，包括：①无饥寒、无病、无体弱，能精力充沛地生活和劳动，满足基本的卫生要求，对健康障碍的预防和治疗具有基本知识；②对有科学预防方法的疾病和灾害，能够做到采取合理的预防措施；③影响对健康的因素能够及时采取合理的治疗方法和康复措施。</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indent="457200" algn="just"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第二层次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二级健康</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为满意度条件，包括：①一定的职业和收人，满足经济要求；②能在日常生活中享用最新科技成果；③自由自在地生活。</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indent="457200" algn="just"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第三层次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三级健康</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代表健康的最高层次，包括：①通过适当训练，掌握高深知识和技术并且有条件应用这些技术；②能过上为社会做贡献的生活。</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2"/>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一、健康的含义</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aphicFrame>
        <p:nvGraphicFramePr>
          <p:cNvPr id="12" name="图示 11"/>
          <p:cNvGraphicFramePr/>
          <p:nvPr/>
        </p:nvGraphicFramePr>
        <p:xfrm>
          <a:off x="6917351" y="1937857"/>
          <a:ext cx="4811389" cy="41838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三、毒品</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79079" y="1319662"/>
            <a:ext cx="10713720" cy="4908550"/>
            <a:chOff x="1112" y="2337"/>
            <a:chExt cx="16872" cy="7730"/>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484" y="2595"/>
              <a:ext cx="16500" cy="747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毒品的危害</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933" y="3253"/>
              <a:ext cx="15679"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大麻：长期使用会出现人格障碍、双重人格、人格解体，记忆力衰退、迟钝、抑郁、头痛、心悸、瞳孔缩小和痴呆，偶有无故的攻击性行为。</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可卡因：无味、白色薄片状的结晶体。服用方式是鼻吸。可卡因是最强的天然中枢兴奋剂，对中枢神经系统有高度毒性，可刺激大脑皮层，产生兴奋感及视、听、触等幻觉；服用后极短时间即可成瘾，并伴以失眠、食欲不佳、恶心及消化系统紊乱等症状；精神逐渐衰退，可导致呼吸衰竭而死亡。</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甲基苯丙胺：俗称冰毒，属联合国规定的苯丙胺类毒品，主要来源是从野生麻黄草中提炼出来的麻黄素。形状为白色块状结晶体，易溶于水，一般作为注射用。长期使用可导致永久性失眠，大脑机能破坏、心脏衰竭、胸痛、焦虑、紧张或激动不安，更有甚者会导致长期精神分裂症，剂量稍大便会中毒死亡。</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三、毒品</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79079" y="1319662"/>
            <a:ext cx="10713720" cy="4908550"/>
            <a:chOff x="1112" y="2337"/>
            <a:chExt cx="16872" cy="7730"/>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484" y="2595"/>
              <a:ext cx="16500" cy="747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毒品的危害</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933" y="3253"/>
              <a:ext cx="15679"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毒品的危害</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吸毒对个体身心的危害。</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第一，吸毒对身体具有毒性作用。中毒的主要症状有：嗜睡、感觉迟钝、运动失调、幻觉、妄想、定向障碍等。</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第二，对身体具有戒断反应。许多吸毒者在没有经济来源购毒、吸毒的情况下，或死于严重的身体戒断反应引起的各种戒断反应也是吸毒者戒断难的重要原因。</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第三，吸毒导致精神障碍与变态，吸毒所致最突出的精神障碍是幻觉和思维障碍。</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第四，极易感染性疾病。静脉注射毒品给滥用者带来感染性并发症，最常见的有化脓性感染和肝炎，及令人担忧的艾滋病问题。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此外，还损害神经系统、免疫系统，易感染各种疾病。</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三、毒品</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39140" y="1524613"/>
            <a:ext cx="10713720" cy="4615815"/>
            <a:chOff x="1112" y="2337"/>
            <a:chExt cx="16872" cy="7269"/>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484" y="2595"/>
              <a:ext cx="16500" cy="701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毒品的危害</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894" y="3441"/>
              <a:ext cx="15679" cy="5957"/>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吸毒对社会的危害。</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第一，毒品活动加剧诱发了各种违法犯罪活动，扰乱了社会治安，给社会安定带来巨大威胁。吸毒者为了维持自己的生命，他们需要大量的钱财来购买毒品，而钱财的短缺往往会让那些吸食毒品的人走上极端的道路，进行犯罪来获得钱财供他们购买毒品，最终走上违法犯罪的道路。</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第二，吸毒首先导致身体疾病，摧残意志和精神，荒废学业。吸食毒品使人逐渐懒惰无力，意志衰退，智力和积极性降低，记忆力减退，最终导致学业荒废，使人们终生一事无成，造成社会财富的巨大损失和浪费，同时毒品活动还造成环境恶化，缩小了人类的生存空间。</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第三，吸毒者在自我毁灭的同时，也破坏自己的家庭，使家庭陷入经济破产、亲属离散，甚至导致家破人亡。</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三、毒品</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39140" y="1248716"/>
            <a:ext cx="10713720" cy="4994275"/>
            <a:chOff x="1112" y="2337"/>
            <a:chExt cx="16872" cy="7865"/>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484" y="2595"/>
              <a:ext cx="16500" cy="760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毒品的危害</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933" y="3440"/>
              <a:ext cx="15679"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学生吸毒的原因</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好奇心的驱使往往会产生多种尝试行为。青少年对毒品危害的严重性认识不足，轻信自己有足够的毅力和控制能力，一旦和吸毒者接触，很容易染指毒品。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漠视法律认知能力差。社会法律知识差，不认为吸毒违法；生理知识差，认为毒品不会成瘾或成瘾后可轻易戒除；在无知的心理驱动下致使染毒。</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被居心不良人员诱惑。处在吸毒环境中的人，受诱惑的可能性很大，一些认识能力差、判断力和预见性不强的人极易被诱惑。</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被不法分子欺骗。为了销售毒品，以贩养吸，常常向那些社会经验不足的人把毒品夸得天花乱坠，一开始慷慨解囊、免费招待，一旦致人成瘾欲罢不能后，便可不断地在受害者身上攫取毒品的巨额利润。</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三、毒品</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39140" y="1248716"/>
            <a:ext cx="10713720" cy="4994275"/>
            <a:chOff x="1112" y="2337"/>
            <a:chExt cx="16872" cy="7865"/>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484" y="2595"/>
              <a:ext cx="16500" cy="760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毒品的危害</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2042" y="4074"/>
              <a:ext cx="7615" cy="4649"/>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生活无聊寻求刺激。毒品能使人产生欣快感，毒品对人体的刺激一般强于其他行为。生活无聊、喜欢寻求刺激的人往往容易吸毒。</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意志消沉寻求解脱。生活中遇到挫折和烦恼，为了得到心理上的解脱，加之对毒品的无知或受欺骗、受诱惑，最终陷入更大的烦恼之中。</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pic>
        <p:nvPicPr>
          <p:cNvPr id="2" name="图片 1"/>
          <p:cNvPicPr>
            <a:picLocks noChangeAspect="1"/>
          </p:cNvPicPr>
          <p:nvPr/>
        </p:nvPicPr>
        <p:blipFill>
          <a:blip r:embed="rId6"/>
          <a:stretch>
            <a:fillRect/>
          </a:stretch>
        </p:blipFill>
        <p:spPr>
          <a:xfrm>
            <a:off x="6834352" y="1993800"/>
            <a:ext cx="4028090" cy="4028090"/>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三、毒品</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39140" y="1248716"/>
            <a:ext cx="10713720" cy="4970780"/>
            <a:chOff x="1112" y="2337"/>
            <a:chExt cx="16872" cy="7828"/>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484" y="2558"/>
              <a:ext cx="16500" cy="760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如何戒除毒品</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708" y="3695"/>
              <a:ext cx="15679" cy="595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①自觉学法，牢固树立法制观念，牢记“涉毒违法，违法必究”这个概念，不侥幸、不好奇，自觉地将毒品拒之门外，这是远离毒品的第一道，也是关键的一道防线。</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充分认识毒品的危害，培养高尚的道德情操。充分认识到参与毒品违法犯罪活动的危害性，珍视自己的生命，提高抵御毒品的能力。不要放任好奇心，不要以身试毒；否则，必然要付出惨痛代价；不抱侥幸心理，绝不要有“第一次”。</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③不结交有吸毒、贩毒行为的人，慎交朋友。遇到亲友吸毒，一要劝阻，二要回避，三要举报。远离可能存在毒品的场所，严防毒品侵害。不要在吸毒场所停留，不做被动吸毒者。</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④不信谎言，避免受骗。不要听信毒品能治病的谎言。不要听信吸毒是“高级享受”的谎言。不要接受吸毒人员给的香烟或饮料，因为他们可能会诱骗你吸毒。</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三、毒品</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39140" y="1248716"/>
            <a:ext cx="10713720" cy="4994275"/>
            <a:chOff x="1112" y="2337"/>
            <a:chExt cx="16872" cy="7865"/>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484" y="2595"/>
              <a:ext cx="16500" cy="760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如何戒除毒品</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986" y="3714"/>
              <a:ext cx="7934" cy="595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⑤不追求刺激，不消极厌世，不盲目追求感官的刺激。不要因为遇到不顺心的事而以吸毒消愁解闷。要勇敢面对失学、失恋等人生挫折。培养广泛的兴趣爱好，避免孤僻的生活方式。</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⑥自觉抵制毒品，与自己身边的涉毒违法犯罪行为作斗争。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⑦一旦沾染毒品，要主动向老师和学校报告，自觉接受家长及有关部门的监督，积极戒除并进行康复治疗。</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pic>
        <p:nvPicPr>
          <p:cNvPr id="10" name="图片 9"/>
          <p:cNvPicPr>
            <a:picLocks noChangeAspect="1"/>
          </p:cNvPicPr>
          <p:nvPr/>
        </p:nvPicPr>
        <p:blipFill rotWithShape="1">
          <a:blip r:embed="rId6"/>
          <a:srcRect l="10261" t="20801" r="8774" b="21514"/>
          <a:stretch>
            <a:fillRect/>
          </a:stretch>
        </p:blipFill>
        <p:spPr>
          <a:xfrm>
            <a:off x="6332220" y="2014843"/>
            <a:ext cx="5552579" cy="3956051"/>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卡通人物&#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p:cNvPicPr>
            <a:picLocks noChangeAspect="1"/>
          </p:cNvPicPr>
          <p:nvPr/>
        </p:nvPicPr>
        <p:blipFill>
          <a:blip r:embed="rId2"/>
          <a:stretch>
            <a:fillRect/>
          </a:stretch>
        </p:blipFill>
        <p:spPr>
          <a:xfrm>
            <a:off x="374381" y="3160212"/>
            <a:ext cx="3802691" cy="3802691"/>
          </a:xfrm>
          <a:prstGeom prst="rect">
            <a:avLst/>
          </a:prstGeom>
        </p:spPr>
      </p:pic>
      <p:grpSp>
        <p:nvGrpSpPr>
          <p:cNvPr id="10" name="3"/>
          <p:cNvGrpSpPr/>
          <p:nvPr/>
        </p:nvGrpSpPr>
        <p:grpSpPr>
          <a:xfrm>
            <a:off x="2929679" y="984195"/>
            <a:ext cx="6332642" cy="1949361"/>
            <a:chOff x="-1064" y="3008"/>
            <a:chExt cx="13580" cy="3070"/>
          </a:xfrm>
        </p:grpSpPr>
        <p:sp>
          <p:nvSpPr>
            <p:cNvPr id="11" name="矩形 10"/>
            <p:cNvSpPr/>
            <p:nvPr>
              <p:custDataLst>
                <p:tags r:id="rId3"/>
              </p:custDataLst>
            </p:nvPr>
          </p:nvSpPr>
          <p:spPr>
            <a:xfrm>
              <a:off x="-1064" y="4277"/>
              <a:ext cx="13580" cy="180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环境与</a:t>
              </a: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健康</a:t>
              </a:r>
              <a:endPar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单元六</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spTree>
    <p:custDataLst>
      <p:tags r:id="rId5"/>
    </p:custData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custDataLst>
              <p:tags r:id="rId1"/>
            </p:custDataLst>
          </p:nvPr>
        </p:nvSpPr>
        <p:spPr>
          <a:xfrm>
            <a:off x="1494790" y="1655694"/>
            <a:ext cx="9202420" cy="3546612"/>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endPar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掌握人与环境的关系。</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明确环境与健康的知识。</a:t>
            </a:r>
            <a:endParaRPr lang="en-US" altLang="zh-CN"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a:p>
            <a:pPr indent="457200">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endPar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通过对环境与健康知识的学习，有效掌握相关知识，对健康产生积极影响。</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endPar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养成健康的生活方式，树立正确的健康的理念与观念。</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spTree>
  </p:cSld>
  <p:clrMapOvr>
    <a:masterClrMapping/>
  </p:clrMapOvr>
  <p:transition spd="slow" advTm="4000">
    <p:wipe/>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custDataLst>
              <p:tags r:id="rId1"/>
            </p:custDataLst>
          </p:nvPr>
        </p:nvSpPr>
        <p:spPr>
          <a:xfrm>
            <a:off x="664872" y="1182562"/>
            <a:ext cx="10862256" cy="5029390"/>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某城市的工业发展快速，排放物质众多，导致城市的空气质量恶化。空气中的颗粒物、二氧化硫、一氧化碳等有害物质超过了健康标准，造成了严重的空气污染。</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影响：</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由于空气污染，城市居民的健康受到影响。长期暴露在污染的空气中，居民易患上呼吸系统疾病，如哮喘、慢性阻塞性肺疾病。同时，空气污染也会增加人患心血管疾病的风险，如心脏病和中风。</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解决方案：</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为了改善居民的健康状况，城市采取了一系列的措施来减少空气污染。政府实施了严格的环境保护法规，限制了工业排放和汽车尾气排放，并加强了污染源的治理和监测。此外，还有鼓励居民使用清洁能源和提倡居民减少机动车的使用，采取公共交通工具或步行、骑车出行。</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结果：</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通过针对空气污染的控制和改善措施，城市的空气质量得到了显著改善。居民呼吸的空气变得清新，空气污染相关的呼吸系统疾病和心血管疾病的发病率也有所下降，居民的健康状况得到了改善。</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这个案例展示了环境质量与居民健康之间的关系。空气污染作为一个环境因素，对居民的健康产生了负面影响。采取控制和改善措施减少空气污染，可以改善居民的健康状况，这也强调了环境保护的重要性，以维护人类的健康和福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spTree>
  </p:cSld>
  <p:clrMapOvr>
    <a:masterClrMapping/>
  </p:clrMapOvr>
  <p:transition spd="slow" advTm="4000">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316985"/>
            <a:ext cx="10744200" cy="4804410"/>
            <a:chOff x="1112" y="2325"/>
            <a:chExt cx="16920" cy="7566"/>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3175"/>
              <a:ext cx="16500" cy="671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世界卫生组织提出的衡量健康的具体标准</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57" y="3193"/>
              <a:ext cx="15937"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精力充沛，能从容不迫地处理日常生活事宜和担负繁重的工作而不感到过分紧张和疲劳。</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处世乐观，态度积极，乐于承担责任，事无大小，从不挑剔。</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善于休息，睡眠好。</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应变能力强，能适应外界环境中的各种变化。</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能够抵御一般感冒和传染病。</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体重适中，身体匀称，站立时头、肩位置协调。</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眼睛明亮，反应敏捷，眼睑不发炎。</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(8)</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牙齿清洁，无龋齿，不疼痛，牙龈颜色正常，无出血现象。</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(9)</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头发有光泽，无头屑。</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肌肉饱满，皮肤有弹性。</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三、健康的标准</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一、人与环境相互依存</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39140" y="1265494"/>
            <a:ext cx="10713720" cy="4970780"/>
            <a:chOff x="1112" y="2337"/>
            <a:chExt cx="16872" cy="7828"/>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484" y="2558"/>
              <a:ext cx="16500" cy="760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人与环境的相互作用</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708" y="3374"/>
              <a:ext cx="15679"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人类活动对环境施加影响</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生命活动的代谢产物排入环境。</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人类生活活动和生产活动的废弃物对环境造成污染。</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人类对自然环境进行改造。</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环境条件的改变对人类产生影响</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气候对健康的影响：自然界的变迁，异常的气候现象，可对生态系统造成破坏，给人体健康带来威胁。另外，风寒、燥热、潮湿等气候与某些疾病的产生有密切关系。</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地形地质对健康的影响：地形地质不同，地壳物质成分不同，各种化学元素含量的多少会对人类健康产生不同程度的影响。</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自然环境因素失衡对健康的影响：空气、水、土壤等自然环境受到破坏而威胁人类的健康。</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一、人与环境相互依存</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1435783"/>
            <a:ext cx="10744200" cy="2387600"/>
            <a:chOff x="1112" y="2337"/>
            <a:chExt cx="16920" cy="3760"/>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354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人与环境相互依存</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933" y="3253"/>
              <a:ext cx="15679" cy="2686"/>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从生物圈这样一个大的生态系统看，人类只是其中的一个组成部分，与其他生物之间互为环境，相互依存，相互受益。</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人类不仅从环境得到生存的空间，获得维持生命必需的食物、空气和水，而且接受生态环境提供的全方位、多种多样的生态系统服务。</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grpSp>
        <p:nvGrpSpPr>
          <p:cNvPr id="2" name="3"/>
          <p:cNvGrpSpPr/>
          <p:nvPr/>
        </p:nvGrpSpPr>
        <p:grpSpPr>
          <a:xfrm>
            <a:off x="723900" y="4039721"/>
            <a:ext cx="10744200" cy="2037715"/>
            <a:chOff x="1112" y="2337"/>
            <a:chExt cx="16920" cy="3209"/>
          </a:xfrm>
        </p:grpSpPr>
        <p:sp>
          <p:nvSpPr>
            <p:cNvPr id="10" name="直角三角形 9"/>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1" name="任意多边形: 形状 10"/>
            <p:cNvSpPr/>
            <p:nvPr>
              <p:custDataLst>
                <p:tags r:id="rId7"/>
              </p:custDataLst>
            </p:nvPr>
          </p:nvSpPr>
          <p:spPr>
            <a:xfrm>
              <a:off x="1532" y="2550"/>
              <a:ext cx="16500" cy="299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2" name="任意多边形: 形状 17"/>
            <p:cNvSpPr/>
            <p:nvPr>
              <p:custDataLst>
                <p:tags r:id="rId8"/>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环境因素对健康影响的双重性</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13" name="文本框 12"/>
            <p:cNvSpPr txBox="1"/>
            <p:nvPr>
              <p:custDataLst>
                <p:tags r:id="rId9"/>
              </p:custDataLst>
            </p:nvPr>
          </p:nvSpPr>
          <p:spPr>
            <a:xfrm>
              <a:off x="1933" y="3253"/>
              <a:ext cx="15679" cy="2031"/>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诸多环境因素对机体健康的影响具有有利和有害两方面的特性，高剂量时对生物系统具有抑制作用，而在低剂量时则呈现刺激作用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有益的作用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总之，人类的健康、疾病、寿命等都是环境与机体相互作用的结果。</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strips(down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p:cNvSpPr txBox="1"/>
          <p:nvPr>
            <p:custDataLst>
              <p:tags r:id="rId1"/>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二、环境与健康</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grpSp>
        <p:nvGrpSpPr>
          <p:cNvPr id="23" name="3"/>
          <p:cNvGrpSpPr/>
          <p:nvPr/>
        </p:nvGrpSpPr>
        <p:grpSpPr>
          <a:xfrm>
            <a:off x="881062" y="1954355"/>
            <a:ext cx="10429875" cy="3970655"/>
            <a:chOff x="1584" y="1968"/>
            <a:chExt cx="16425" cy="6253"/>
          </a:xfrm>
        </p:grpSpPr>
        <p:grpSp>
          <p:nvGrpSpPr>
            <p:cNvPr id="4" name="组合 3"/>
            <p:cNvGrpSpPr/>
            <p:nvPr/>
          </p:nvGrpSpPr>
          <p:grpSpPr>
            <a:xfrm>
              <a:off x="1584" y="1968"/>
              <a:ext cx="6338" cy="6253"/>
              <a:chOff x="1724" y="1968"/>
              <a:chExt cx="6338" cy="6253"/>
            </a:xfrm>
          </p:grpSpPr>
          <p:sp>
            <p:nvSpPr>
              <p:cNvPr id="58" name="圆角矩形 57"/>
              <p:cNvSpPr/>
              <p:nvPr>
                <p:custDataLst>
                  <p:tags r:id="rId2"/>
                </p:custDataLst>
              </p:nvPr>
            </p:nvSpPr>
            <p:spPr>
              <a:xfrm>
                <a:off x="1724" y="1968"/>
                <a:ext cx="6338" cy="6253"/>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a typeface="+mj-lt"/>
                </a:endParaRPr>
              </a:p>
            </p:txBody>
          </p:sp>
          <p:sp>
            <p:nvSpPr>
              <p:cNvPr id="64" name="文本框 63"/>
              <p:cNvSpPr txBox="1"/>
              <p:nvPr>
                <p:custDataLst>
                  <p:tags r:id="rId3"/>
                </p:custDataLst>
              </p:nvPr>
            </p:nvSpPr>
            <p:spPr>
              <a:xfrm>
                <a:off x="2040" y="2142"/>
                <a:ext cx="5706" cy="5905"/>
              </a:xfrm>
              <a:prstGeom prst="rect">
                <a:avLst/>
              </a:prstGeom>
              <a:noFill/>
            </p:spPr>
            <p:txBody>
              <a:bodyPr wrap="square" rtlCol="0" anchor="t">
                <a:no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环境指人类周围客观事物的整体，它是人类赖以生存和发展的各种因素的总和。环境包括自然环境和社会环境。自然环境指人类赖以生存的物质因素，如空气、水、土壤、阳光、食物等；社会环境包括社会的政治、经济、文化、卫生等，环境与人的健康和身心发展的关系十分密切。</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13" name="圆角矩形 12"/>
            <p:cNvSpPr/>
            <p:nvPr>
              <p:custDataLst>
                <p:tags r:id="rId4"/>
              </p:custDataLst>
            </p:nvPr>
          </p:nvSpPr>
          <p:spPr>
            <a:xfrm>
              <a:off x="8470" y="7144"/>
              <a:ext cx="9539" cy="1077"/>
            </a:xfrm>
            <a:prstGeom prst="roundRect">
              <a:avLst>
                <a:gd name="adj" fmla="val 18848"/>
              </a:avLst>
            </a:prstGeom>
            <a:gradFill>
              <a:gsLst>
                <a:gs pos="0">
                  <a:srgbClr val="016CD4"/>
                </a:gs>
                <a:gs pos="100000">
                  <a:srgbClr val="99DAF9"/>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lt"/>
                <a:ea typeface="+mj-lt"/>
              </a:endParaRPr>
            </a:p>
          </p:txBody>
        </p:sp>
        <p:sp>
          <p:nvSpPr>
            <p:cNvPr id="22" name="文本框 21"/>
            <p:cNvSpPr txBox="1"/>
            <p:nvPr>
              <p:custDataLst>
                <p:tags r:id="rId5"/>
              </p:custDataLst>
            </p:nvPr>
          </p:nvSpPr>
          <p:spPr>
            <a:xfrm>
              <a:off x="8825" y="7369"/>
              <a:ext cx="8719" cy="63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环境与人的健康和身心发展的关系十分密切</a:t>
              </a:r>
              <a:endParaRPr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endParaRPr>
            </a:p>
          </p:txBody>
        </p:sp>
      </p:grpSp>
      <p:pic>
        <p:nvPicPr>
          <p:cNvPr id="3" name="图片 2"/>
          <p:cNvPicPr>
            <a:picLocks noChangeAspect="1"/>
          </p:cNvPicPr>
          <p:nvPr/>
        </p:nvPicPr>
        <p:blipFill>
          <a:blip r:embed="rId6"/>
          <a:stretch>
            <a:fillRect/>
          </a:stretch>
        </p:blipFill>
        <p:spPr>
          <a:xfrm>
            <a:off x="5717300" y="1954355"/>
            <a:ext cx="5060157" cy="3089270"/>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trips(downLeft)">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二、环境与健康</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39140" y="1265494"/>
            <a:ext cx="10713720" cy="4970780"/>
            <a:chOff x="1112" y="2337"/>
            <a:chExt cx="16872" cy="7828"/>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484" y="2558"/>
              <a:ext cx="16500" cy="760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自然环境</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721" y="3372"/>
              <a:ext cx="9641"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环境污染</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由于人为的或自然的原因使自然界本身的结构发生变化，破坏了生态平衡，对人体产生直接或间接潜在的影响，称为环境污染。 </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环境污染物。</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进入环境并引起环境污染的物质称为污染物。</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①化学因素引起的污染，如工业上的废水、废气、废渣、有毒气体、农药。</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②物理因素引起的污染，如噪声、放射性物质。</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③生物因素引起的污染，如各种致病的细菌、病菌等。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pic>
        <p:nvPicPr>
          <p:cNvPr id="10" name="图片 9"/>
          <p:cNvPicPr>
            <a:picLocks noChangeAspect="1"/>
          </p:cNvPicPr>
          <p:nvPr/>
        </p:nvPicPr>
        <p:blipFill>
          <a:blip r:embed="rId6"/>
          <a:stretch>
            <a:fillRect/>
          </a:stretch>
        </p:blipFill>
        <p:spPr>
          <a:xfrm>
            <a:off x="7484110" y="2432193"/>
            <a:ext cx="3689146" cy="3689146"/>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二、环境与健康</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39140" y="1265494"/>
            <a:ext cx="10713720" cy="5236210"/>
            <a:chOff x="1112" y="2337"/>
            <a:chExt cx="16872" cy="8246"/>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484" y="2558"/>
              <a:ext cx="16500" cy="8025"/>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自然环境</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708" y="3317"/>
              <a:ext cx="7593" cy="7266"/>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环境污染对人体健康的损害。</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环境污染对人体健康产生的损害分为急性损害和慢性损害两种。</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急性损害指环境污染物在较短的时间内进入人体并引起急性中毒，甚至死亡。</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慢性损害指环境中低浓度的有害物质长时间持续地作用于人体所产生的危害，小剂量的污染物进入人体，可使机体免疫功能下降或导致慢性疾病。慢性损害通常通过水、空气和食物等多种途径进入人体，在体内积聚到一定程度，就会对人造成损害，使人生病。</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pic>
        <p:nvPicPr>
          <p:cNvPr id="12" name="图片 11"/>
          <p:cNvPicPr>
            <a:picLocks noChangeAspect="1"/>
          </p:cNvPicPr>
          <p:nvPr/>
        </p:nvPicPr>
        <p:blipFill>
          <a:blip r:embed="rId6"/>
          <a:stretch>
            <a:fillRect/>
          </a:stretch>
        </p:blipFill>
        <p:spPr>
          <a:xfrm>
            <a:off x="6132745" y="3008610"/>
            <a:ext cx="5126525" cy="3429000"/>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二、环境与健康</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39140" y="1265494"/>
            <a:ext cx="10713720" cy="4970780"/>
            <a:chOff x="1112" y="2337"/>
            <a:chExt cx="16872" cy="7828"/>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484" y="2558"/>
              <a:ext cx="16500" cy="760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自然环境</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629" y="3368"/>
              <a:ext cx="10050"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噪声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环境中不协调的、使人感到吵闹或不需要的声音称为噪声。</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噪声强度在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45~50dB</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时，人的烦躁情绪明显增加；在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50~55dB</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时，就会妨碍人的学习、工作和生活；在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55~60dB</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时，就会引起身体障碍。</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噪声会对人体中枢神经系统和听觉器官产生不良影响，导致大脑的兴奋和抑制过程失去平衡，引起人听力减退、头疼、头晕，影响人正常的休息和睡眠，进而引起血压上升、心动过速或过缓、胃液分泌异常、食欲不振、记忆力减退、月经失调等疾病。</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pic>
        <p:nvPicPr>
          <p:cNvPr id="2" name="图片 1"/>
          <p:cNvPicPr>
            <a:picLocks noChangeAspect="1"/>
          </p:cNvPicPr>
          <p:nvPr/>
        </p:nvPicPr>
        <p:blipFill rotWithShape="1">
          <a:blip r:embed="rId6"/>
          <a:srcRect r="729"/>
          <a:stretch>
            <a:fillRect/>
          </a:stretch>
        </p:blipFill>
        <p:spPr>
          <a:xfrm>
            <a:off x="7536652" y="2642518"/>
            <a:ext cx="3679988" cy="3476281"/>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二、环境与健康</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39140" y="1366162"/>
            <a:ext cx="10713720" cy="4975860"/>
            <a:chOff x="1112" y="2337"/>
            <a:chExt cx="16872" cy="7836"/>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484" y="2558"/>
              <a:ext cx="16500" cy="7615"/>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自然环境</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629" y="3368"/>
              <a:ext cx="15983"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校园环境卫生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教室和阅览室卫生。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室址周边要安静，通风性能要好，采光照明要充足。课桌、椅子的摆放要符合学生的生理特征，做到舒适、宽敞、整洁、卫生，从而缓解疲劳，还能保护视力。</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实验室卫生。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①化学实验室接触到的有害化学物质和气体有汞、铅、酸、一氧化碳、碱、氮气等。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②物理实验室接触到的有有害振动、噪声、放射性物质、废热等。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③生物实验室接触到的有各种细菌、病毒、寄生虫等。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学生在进行实验操作时一定要严格遵守各项规章制度</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操作规程。学校要安排专人对实验室进行管理，建立相应的除烟尘、气体及净化、排毒、排污等措施，从而确保学生的安全和健康。</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二、环境与健康</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39140" y="1366162"/>
            <a:ext cx="10713720" cy="4975860"/>
            <a:chOff x="1112" y="2337"/>
            <a:chExt cx="16872" cy="7836"/>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484" y="2558"/>
              <a:ext cx="16500" cy="7615"/>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自然环境</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629" y="3368"/>
              <a:ext cx="15983"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校园环境卫生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教室和阅览室卫生。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室址周边要安静，通风性能要好，采光照明要充足。课桌、椅子的摆放要符合学生的生理特征，做到舒适、宽敞、整洁、卫生，从而缓解疲劳，还能保护视力。</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实验室卫生。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①化学实验室接触到的有害化学物质和气体有汞、铅、酸、一氧化碳、碱、氮气等。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②物理实验室接触到的有有害振动、噪声、放射性物质、废热等。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③生物实验室接触到的有各种细菌、病毒、寄生虫等。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学生在进行实验操作时一定要严格遵守各项规章制度</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操作规程。学校要安排专人对实验室进行管理，建立相应的除烟尘、气体及净化、排毒、排污等措施，从而确保学生的安全和健康。</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一、人与环境相互依存</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39140" y="1265494"/>
            <a:ext cx="10713720" cy="4970780"/>
            <a:chOff x="1112" y="2337"/>
            <a:chExt cx="16872" cy="7828"/>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484" y="2558"/>
              <a:ext cx="16500" cy="760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自然环境</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708" y="3695"/>
              <a:ext cx="15679" cy="5957"/>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宿舍卫生。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学校宿舍规划面积为每个学生</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3.0~3.6m</a:t>
              </a:r>
              <a:r>
                <a:rPr lang="en-US" altLang="zh-CN" baseline="30000"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包括居室、洗脸间和卫生间。</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宿舍卫生要求是走廊和楼梯无垃圾、无蛛网、无积灰；门窗玻璃光洁明亮，地面墙壁干净，卫生间地面清洁、无异味；室内空气新鲜，无蚊、蝇、老鼠、蟑螂。目前，高等学校普遍推行公寓化管理方式，被褥、床单等物品要规范化管理，定时清洗、晾晒；居室内桌椅、床铺、衣物等要摆放整齐，生活和学习用品要有序存放。</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食堂卫生。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膳食管理部门要严格执行食品卫生法规，定期对厨房用具进行清洗、消毒，饭厅、灶房的地面、饭桌、凳子要在每餐后进行清扫。</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一、人与环境相互依存</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39140" y="1265494"/>
            <a:ext cx="10713720" cy="4970780"/>
            <a:chOff x="1112" y="2337"/>
            <a:chExt cx="16872" cy="7828"/>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484" y="2558"/>
              <a:ext cx="16500" cy="760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自然环境</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708" y="3374"/>
              <a:ext cx="15679"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个人卫生。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①饭前便后要洗手，每天早晚要刷牙。</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②早晚洗脸，一人一巾；睡前洗脚，一人一巾；不用别人的毛巾、口杯和餐具。</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③勤洗澡、勤理发、勤剪指甲、勤更换衣服、勤晒被褥。</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④不随地吐痰，不乱倒杂物、垃圾。</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⑤注意饮食卫生，不吸烟、不酗酒。不吃过期食物、腐败变质食物，饮食要合理、粗细要搭配，低脂、低盐，不暴饮暴食。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⑥积极参加体育锻炼和文化活动。</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⑦严格遵守作息时间。言行举止文明礼貌，在教室、阅览室、宿舍要说话轻、走路轻、动作轻。禁止大声喧哗、吵闹，减少生活噪声，创造安静和谐的学习氛围。</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316985"/>
            <a:ext cx="10744200" cy="4804410"/>
            <a:chOff x="1112" y="2325"/>
            <a:chExt cx="16920" cy="7566"/>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560"/>
              <a:ext cx="16500" cy="733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五快”“三良好”</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57" y="3193"/>
              <a:ext cx="15937" cy="6639"/>
            </a:xfrm>
            <a:prstGeom prst="rect">
              <a:avLst/>
            </a:prstGeom>
            <a:noFill/>
          </p:spPr>
          <p:txBody>
            <a:bodyPr wrap="square" rtlCol="0" anchor="t">
              <a:spAutoFit/>
            </a:bodyPr>
            <a:lstStyle/>
            <a:p>
              <a:pPr marL="0" lvl="1" indent="457200" algn="just" fontAlgn="auto">
                <a:lnSpc>
                  <a:spcPts val="27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机体健康的“五快”</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ts val="27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吃得快，是指有良好的食欲，能快速吃完一餐饭，不挑食、不厌食、不偏食。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ts val="27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便得快，是指一旦有便意，能很快排泄完大小便，且感觉轻松自如。</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ts val="27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睡得快，是指上床入睡快，睡得深，醒后精神饱满，头脑清醒。</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ts val="27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说得快，是指思维敏捷，反应迅速，语言表达准确，说话流利。</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ts val="27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走得快，是指行走自如，步履轻盈，转向敏捷。</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ts val="27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精神健康的“三良好”</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ts val="27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良好的个性人格，是指情绪稳定，性格温和，意志坚强，感情丰富，胸怀坦荡，豁达乐观。</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ts val="27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良好的处世能力，是指观察问题客观现实，具有较好的自控能力，能适应复杂的社会环境，对事物的变迁能始终保持良好的心态。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ts val="27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良好的人际关系，是指待人接物大度和善，不斤斤计较，能助人为乐，与人为善，对人际关系充满热情。</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三、健康的标准</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一、人与环境相互依存</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39140" y="1265494"/>
            <a:ext cx="10713720" cy="4970780"/>
            <a:chOff x="1112" y="2337"/>
            <a:chExt cx="16872" cy="7828"/>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484" y="2558"/>
              <a:ext cx="16500" cy="760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自然环境</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857" y="3695"/>
              <a:ext cx="7554" cy="595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⑧根据医疗卫生保健工作安排，及时到校医院进行计划免疫接种，如接种乙肝疫苗、甲肝疫苗、麻疹疫苗等，如果有需要，及时预防性服药。</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⑨定时接受身体形态机能的达标测试，有病及时就医，定期参加体检，尊重科学，不信迷信。</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⑩重视为学生开设心理健康教育课，让学生了解心理健康方面的相关知识。</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pic>
        <p:nvPicPr>
          <p:cNvPr id="2" name="图片 1"/>
          <p:cNvPicPr>
            <a:picLocks noChangeAspect="1"/>
          </p:cNvPicPr>
          <p:nvPr/>
        </p:nvPicPr>
        <p:blipFill>
          <a:blip r:embed="rId6"/>
          <a:stretch>
            <a:fillRect/>
          </a:stretch>
        </p:blipFill>
        <p:spPr>
          <a:xfrm>
            <a:off x="6405085" y="2127824"/>
            <a:ext cx="4574700" cy="3779100"/>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一、人与环境相互依存</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39140" y="1265494"/>
            <a:ext cx="10713720" cy="4970780"/>
            <a:chOff x="1112" y="2337"/>
            <a:chExt cx="16872" cy="7828"/>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484" y="2558"/>
              <a:ext cx="16500" cy="760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自然环境</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2025" y="3695"/>
              <a:ext cx="5885" cy="5957"/>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校园绿化卫生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注重校园绿化卫生，可防止环境污染，净化空气，优化环境。通过种植花草和树木，营造草坪、花坛、喷泉、假山，美化优化环境，创造一个学习歇息的良好环境。学生要爱护校园中的绿地、花草树木，不随地吐痰，不乱扔杂物，保持环境清洁、美观。</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pic>
        <p:nvPicPr>
          <p:cNvPr id="7" name="图片 6"/>
          <p:cNvPicPr>
            <a:picLocks noChangeAspect="1"/>
          </p:cNvPicPr>
          <p:nvPr/>
        </p:nvPicPr>
        <p:blipFill>
          <a:blip r:embed="rId6"/>
          <a:stretch>
            <a:fillRect/>
          </a:stretch>
        </p:blipFill>
        <p:spPr>
          <a:xfrm>
            <a:off x="5398959" y="2127824"/>
            <a:ext cx="5604132" cy="3734611"/>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一、人与环境相互依存</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39140" y="1265494"/>
            <a:ext cx="10713720" cy="4970780"/>
            <a:chOff x="1112" y="2337"/>
            <a:chExt cx="16872" cy="7828"/>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484" y="2558"/>
              <a:ext cx="16500" cy="760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社会环境</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670" y="3695"/>
              <a:ext cx="15755" cy="595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社会环境就是同社会生活发生联系的外部世界，它的构成因素有人与人之间、人与物之间的种种关系，以及由人际关系所形成的观念系统。作为一个个体，首先要努力改造自己，主动适应社会；其次要为社会尽职尽责，为改造社会积极努力，和大家共同营造出良好的社会环境。</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学校内部环境</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学校内部环境一般指学校范围内对学生的心理行为有影响作用的客观因素。</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学校的总体目标。一个学校的目标应反映国家、集体、个体的共同需要，是三者利益的有机结合与统一。它是师生员工心理和行为的巨大推动力，是学生在校期间为之自豪和奋斗的目标。</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学校内部群体及个体关系。群体的社会评价、宗旨和活动内容及群体的活动效益都会对群体的心理健康及内部成员的个体心理产生重要的影响。</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一、人与环境相互依存</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39140" y="1265494"/>
            <a:ext cx="10713720" cy="4970780"/>
            <a:chOff x="1112" y="2337"/>
            <a:chExt cx="16872" cy="7828"/>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484" y="2558"/>
              <a:ext cx="16500" cy="760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社会环境</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857" y="3404"/>
              <a:ext cx="15411" cy="6612"/>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体关系是指群体内部学生与学生、学生与教师的关系。拥有良好的人际关系，使彼此都会感到情绪快慰、心情舒畅、互相关心爱护、相互理解尊重、相互帮助支持、相互排忧解难，创造一种鼓舞干劲、催人奋进、积极乐观、轻松祥和的心理情绪和气氛，有助于良好个性的形成，有助于人才的成长和抱负的实现。相反，人际关系紧张，班级内部个体之间相互明争暗斗，会破坏人的心理平衡，造成心理冲突，导致人格扭曲、心理失常，产生抑郁、忧伤、孤独等不愉快的情绪，严重的还会导致精神疾病，影响学生正常的生活、学习和身心健康，不利于成长。</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校风。校风集中反映学校的集体态度和行为方式，体现在学校成员的精神风貌方面，如学生的学风、教师的教风、校领导的作风。校风对学生的心理作用主要表现为强制性、激励作用和对学生心理健康发展的影响。良好的校风对加强学校纪律、巩固和发展学校集体、增进和维护学生身心健康起着积极的促进作用。</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一、人与环境相互依存</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39140" y="1265494"/>
            <a:ext cx="10713720" cy="4970780"/>
            <a:chOff x="1112" y="2337"/>
            <a:chExt cx="16872" cy="7828"/>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484" y="2558"/>
              <a:ext cx="16500" cy="760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社会环境</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857" y="3404"/>
              <a:ext cx="15411"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校容。校容指学校成员和学校环境的外部特征。它既是学生生活学习的物质环境，也是学校精神文明和心理健康的重要标志。教师衣着整齐朴实、美观大方，神态庄重稳健、从容自然，语言清晰、准确流畅、富于感情，举止文明礼貌、温文尔雅，都直接影响学生的言行，有助于学生养成良好的行为习惯；反之，会使学生产生畏惧和戒备心理而敬而远之，学生心境不佳，势必影响其学习效果和身心健康。</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学校的外部环境</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政治环境。一个稳定的政权主要通过其政治制度、理论观点和理想目标影响人的心理和行为。在我国的政治制度下，人民是国家的主人，应有主人翁态度。由于人们的社会职务、权力职责、理论观念、思想觉悟水平不同，各自的心理状态和行为表现也不尽相同。中职学生作为祖国未来发展的前驱青年，要有远大的理想和抱负，努力钻研文化科学知识，积极进取，振兴中华。</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一、人与环境相互依存</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39140" y="1265494"/>
            <a:ext cx="10713720" cy="4970780"/>
            <a:chOff x="1112" y="2337"/>
            <a:chExt cx="16872" cy="7828"/>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484" y="2558"/>
              <a:ext cx="16500" cy="760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社会环境</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857" y="3543"/>
              <a:ext cx="15411" cy="5957"/>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经济状态。一个国家的经济制度、体制、模式、实力、国民收入、人民群众的生活消费水平和消费方式、生产力的发展水平和状况到国民的人均收入、分配制度，以及学生的家庭经济状况，都会对学生的个性发展和身心健康产生较大的影响。我国国民健康的主要指标已跃居世界发展中国家的前列，而中国卫生事业在保护人民健康、提高民族素质、促进经济发展方面发挥着重要作用。</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社会意识形态。社会意识形态包括哲学、伦理道德、文化艺术、科学技术、宗教信仰、生活风俗习惯等，这些意识都在不同程度地影响着学生的心理活动，支配和调节着学生的行为，学生在社会生活实践中所形成的对客观现实的认识和信念体系</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如人生观、价值观、世界观</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，控制和调节着自己的思想言行。</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一、人与环境相互依存</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39140" y="1265494"/>
            <a:ext cx="10713720" cy="4970780"/>
            <a:chOff x="1112" y="2337"/>
            <a:chExt cx="16872" cy="7828"/>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484" y="2558"/>
              <a:ext cx="16500" cy="760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社会环境</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842" y="3695"/>
              <a:ext cx="15411" cy="5957"/>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家庭环境。家庭是社会的细胞，对社会的发展起着重要作用，对学生的身心健康影响也很大。家庭是青年成长的重要环境，家长是学生的第一任老师，学生在少儿期主要与父母生活，父母的人格特征和行为方式往往在不知不觉中潜移默化地影响着孩子的成长。在学生离开家庭步入学校后，社会影响和学校教育占主导地位。</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文化教育水平。文化教育是社会政治、经济发展的基础，又随着社会政治经济的发展而发展。世界卫生组织的统计结果表明，因肝炎、糖尿病、肺结核、流感、脑血管疾病、冠心病等常见病和多发病而死亡的比例与文化程度、文化素养成反比。文化素养高的人，一是经济状态要比文化素养低的人优越，他们具备保护健康的物质条件和营养条件；二是一旦患病有条件及时医治；三是易适应现代生活的挑战，较易改变不良的生活方式和生活习惯，保护健康的能力较强。</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06120" y="1476375"/>
            <a:ext cx="10744200" cy="4632960"/>
            <a:chOff x="1112" y="2325"/>
            <a:chExt cx="16920" cy="7296"/>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570"/>
              <a:ext cx="16500" cy="705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亚健康的概念</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57" y="3328"/>
              <a:ext cx="8347" cy="5957"/>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亚健康是健康与疾病之间的临界状态，虽然用医学仪器检查出的结果为阴性，但人体仍有各种各样的不适感觉。在亚健康阶段，机体虽无明确的疾病，但在躯体上、心理上和人际交往上已出现种种不适应的感觉和症状，从而呈现出活力、反应能力和对外界的适应能力降低的一种生理状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亚健康是一种不断变化的状态，它是向健康方向转化还是向疾病方向演变，取决于机体自身调节功能的强弱和是否及时采取有效的保健措施。</a:t>
              </a:r>
              <a:endParaRPr lang="zh-CN" altLang="en-US" sz="1400" dirty="0">
                <a:solidFill>
                  <a:schemeClr val="tx1">
                    <a:lumMod val="65000"/>
                    <a:lumOff val="35000"/>
                  </a:schemeClr>
                </a:solidFill>
                <a:ea typeface="+mn-lt"/>
                <a:cs typeface="+mn-lt"/>
                <a:sym typeface="+mn-ea"/>
              </a:endParaRPr>
            </a:p>
          </p:txBody>
        </p:sp>
      </p:grpSp>
      <p:sp>
        <p:nvSpPr>
          <p:cNvPr id="4" name="1"/>
          <p:cNvSpPr txBox="1"/>
          <p:nvPr>
            <p:custDataLst>
              <p:tags r:id="rId5"/>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四、亚健康概述</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6"/>
          <a:stretch>
            <a:fillRect/>
          </a:stretch>
        </p:blipFill>
        <p:spPr>
          <a:xfrm>
            <a:off x="6749656" y="2250122"/>
            <a:ext cx="4469524" cy="3687357"/>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3"/>
          <p:cNvGrpSpPr/>
          <p:nvPr/>
        </p:nvGrpSpPr>
        <p:grpSpPr>
          <a:xfrm>
            <a:off x="1255132" y="2335530"/>
            <a:ext cx="10066020" cy="3913505"/>
            <a:chOff x="1989" y="3722"/>
            <a:chExt cx="15852" cy="6163"/>
          </a:xfrm>
        </p:grpSpPr>
        <p:sp>
          <p:nvSpPr>
            <p:cNvPr id="23" name="任意多边形: 形状 6"/>
            <p:cNvSpPr/>
            <p:nvPr>
              <p:custDataLst>
                <p:tags r:id="rId1"/>
              </p:custDataLst>
            </p:nvPr>
          </p:nvSpPr>
          <p:spPr>
            <a:xfrm>
              <a:off x="2528" y="3722"/>
              <a:ext cx="15313" cy="1395"/>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indent="457200" algn="just" defTabSz="444500" fontAlgn="auto">
                <a:lnSpc>
                  <a:spcPct val="90000"/>
                </a:lnSpc>
                <a:spcBef>
                  <a:spcPct val="0"/>
                </a:spcBef>
                <a:spcAft>
                  <a:spcPts val="0"/>
                </a:spcAft>
                <a:buNone/>
              </a:pP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1.</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躯体亚健康状态</a:t>
              </a:r>
              <a:endPar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endParaRPr>
            </a:p>
            <a:p>
              <a:pPr lvl="0" indent="457200" algn="just" defTabSz="444500" fontAlgn="auto">
                <a:lnSpc>
                  <a:spcPct val="90000"/>
                </a:lnSpc>
                <a:spcBef>
                  <a:spcPct val="0"/>
                </a:spcBef>
                <a:spcAft>
                  <a:spcPts val="0"/>
                </a:spcAft>
                <a:buNone/>
              </a:pP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其主要表现为躯体的慢性疲劳，即由于长期超负荷工作，劳累过度，机体抵抗力下降，出现的一系列疲劳、虚弱、不适甚至肌肉疼痛等现象。</a:t>
              </a:r>
              <a:endParaRPr 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endParaRPr>
            </a:p>
          </p:txBody>
        </p:sp>
        <p:sp>
          <p:nvSpPr>
            <p:cNvPr id="24" name="任意多边形: 形状 7"/>
            <p:cNvSpPr/>
            <p:nvPr>
              <p:custDataLst>
                <p:tags r:id="rId2"/>
              </p:custDataLst>
            </p:nvPr>
          </p:nvSpPr>
          <p:spPr>
            <a:xfrm>
              <a:off x="2528" y="5308"/>
              <a:ext cx="15308" cy="1395"/>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心理亚健康状态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gn="just" defTabSz="444500">
                <a:lnSpc>
                  <a:spcPct val="90000"/>
                </a:lnSpc>
                <a:spcBef>
                  <a:spcPct val="0"/>
                </a:spcBef>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其主要表现为不明原因的焦虑、不安、恐慌、自卑，有时还会有莫名其妙的烦躁、易怒、失眠等现象。</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任意多边形: 形状 8"/>
            <p:cNvSpPr/>
            <p:nvPr>
              <p:custDataLst>
                <p:tags r:id="rId3"/>
              </p:custDataLst>
            </p:nvPr>
          </p:nvSpPr>
          <p:spPr>
            <a:xfrm>
              <a:off x="2533" y="6899"/>
              <a:ext cx="15303" cy="1395"/>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社会适应亚健康状态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gn="just" defTabSz="444500">
                <a:lnSpc>
                  <a:spcPct val="90000"/>
                </a:lnSpc>
                <a:spcBef>
                  <a:spcPct val="0"/>
                </a:spcBef>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其主要表现为与他人之间心理距离加大、交往频率下降、人际关系有障碍，难以适应工作、生活、学习带来的正常压力，集中表现为社会角色错位和不适应。</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任意多边形: 形状 9"/>
            <p:cNvSpPr/>
            <p:nvPr>
              <p:custDataLst>
                <p:tags r:id="rId4"/>
              </p:custDataLst>
            </p:nvPr>
          </p:nvSpPr>
          <p:spPr>
            <a:xfrm>
              <a:off x="2528" y="8490"/>
              <a:ext cx="15313" cy="1395"/>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道德亚健康状态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gn="just" defTabSz="444500">
                <a:lnSpc>
                  <a:spcPct val="90000"/>
                </a:lnSpc>
                <a:spcBef>
                  <a:spcPct val="0"/>
                </a:spcBef>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其主要表现为世界观、人生观和价值观上存在明显的损人利己或者损人害己的偏差和越轨，为人处世和行为品格发生一定的扭曲。</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1989" y="3860"/>
              <a:ext cx="225" cy="5824"/>
              <a:chOff x="1989" y="3860"/>
              <a:chExt cx="225" cy="5824"/>
            </a:xfrm>
          </p:grpSpPr>
          <p:cxnSp>
            <p:nvCxnSpPr>
              <p:cNvPr id="30" name="直接连接符 29"/>
              <p:cNvCxnSpPr/>
              <p:nvPr>
                <p:custDataLst>
                  <p:tags r:id="rId5"/>
                </p:custDataLst>
              </p:nvPr>
            </p:nvCxnSpPr>
            <p:spPr>
              <a:xfrm>
                <a:off x="2099" y="3860"/>
                <a:ext cx="5" cy="5824"/>
              </a:xfrm>
              <a:prstGeom prst="line">
                <a:avLst/>
              </a:prstGeom>
              <a:ln w="12700">
                <a:solidFill>
                  <a:srgbClr val="99DAF9"/>
                </a:solidFill>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1989" y="4262"/>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custDataLst>
                  <p:tags r:id="rId6"/>
                </p:custDataLst>
              </p:nvPr>
            </p:nvSpPr>
            <p:spPr>
              <a:xfrm>
                <a:off x="1989" y="5888"/>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custDataLst>
                  <p:tags r:id="rId7"/>
                </p:custDataLst>
              </p:nvPr>
            </p:nvSpPr>
            <p:spPr>
              <a:xfrm>
                <a:off x="1989" y="7484"/>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custDataLst>
                  <p:tags r:id="rId8"/>
                </p:custDataLst>
              </p:nvPr>
            </p:nvSpPr>
            <p:spPr>
              <a:xfrm>
                <a:off x="1989" y="9031"/>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1"/>
          <p:cNvSpPr txBox="1"/>
          <p:nvPr>
            <p:custDataLst>
              <p:tags r:id="rId9"/>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四、亚健康概述</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4" name="3"/>
          <p:cNvGrpSpPr/>
          <p:nvPr/>
        </p:nvGrpSpPr>
        <p:grpSpPr>
          <a:xfrm>
            <a:off x="706120" y="1476375"/>
            <a:ext cx="6772275" cy="1010285"/>
            <a:chOff x="1112" y="2325"/>
            <a:chExt cx="10665" cy="1591"/>
          </a:xfrm>
        </p:grpSpPr>
        <p:sp>
          <p:nvSpPr>
            <p:cNvPr id="5" name="直角三角形 4"/>
            <p:cNvSpPr/>
            <p:nvPr>
              <p:custDataLst>
                <p:tags r:id="rId10"/>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8" name="任意多边形: 形状 17"/>
            <p:cNvSpPr/>
            <p:nvPr>
              <p:custDataLst>
                <p:tags r:id="rId11"/>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亚健康的表现</a:t>
              </a:r>
              <a:endParaRPr lang="zh-CN" altLang="en-US" sz="2000" b="1" dirty="0">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strips(downLeft)">
                                      <p:cBhvr>
                                        <p:cTn id="7" dur="500"/>
                                        <p:tgtEl>
                                          <p:spTgt spid="52"/>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trips(down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3"/>
          <p:cNvGrpSpPr/>
          <p:nvPr/>
        </p:nvGrpSpPr>
        <p:grpSpPr>
          <a:xfrm>
            <a:off x="1255132" y="2335530"/>
            <a:ext cx="10066020" cy="3897630"/>
            <a:chOff x="1989" y="3722"/>
            <a:chExt cx="15852" cy="6138"/>
          </a:xfrm>
        </p:grpSpPr>
        <p:sp>
          <p:nvSpPr>
            <p:cNvPr id="23" name="任意多边形: 形状 6"/>
            <p:cNvSpPr/>
            <p:nvPr>
              <p:custDataLst>
                <p:tags r:id="rId1"/>
              </p:custDataLst>
            </p:nvPr>
          </p:nvSpPr>
          <p:spPr>
            <a:xfrm>
              <a:off x="2528" y="3722"/>
              <a:ext cx="15313" cy="1395"/>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indent="457200" algn="just" defTabSz="444500" fontAlgn="auto">
                <a:lnSpc>
                  <a:spcPct val="90000"/>
                </a:lnSpc>
                <a:spcBef>
                  <a:spcPct val="0"/>
                </a:spcBef>
                <a:spcAft>
                  <a:spcPts val="0"/>
                </a:spcAft>
                <a:buNone/>
              </a:pPr>
              <a:r>
                <a:rPr lang="en-US" alt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1.</a:t>
              </a: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环境因素</a:t>
              </a:r>
              <a:endPar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endParaRPr>
            </a:p>
            <a:p>
              <a:pPr lvl="0" indent="457200" algn="just" defTabSz="444500" fontAlgn="auto">
                <a:lnSpc>
                  <a:spcPct val="90000"/>
                </a:lnSpc>
                <a:spcBef>
                  <a:spcPct val="0"/>
                </a:spcBef>
                <a:spcAft>
                  <a:spcPts val="0"/>
                </a:spcAft>
                <a:buNone/>
              </a:pPr>
              <a:r>
                <a:rPr lang="zh-CN" altLang="en-US"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rPr>
                <a:t>大气污染、噪声污染、电磁污染、光电污染等所造成的环境污染，气温变化所带来的巨大温差等都会给人类的健康带来不同程度的危害。</a:t>
              </a:r>
              <a:endParaRPr lang="zh-CN" kern="1200"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endParaRPr>
            </a:p>
          </p:txBody>
        </p:sp>
        <p:sp>
          <p:nvSpPr>
            <p:cNvPr id="24" name="任意多边形: 形状 7"/>
            <p:cNvSpPr/>
            <p:nvPr>
              <p:custDataLst>
                <p:tags r:id="rId2"/>
              </p:custDataLst>
            </p:nvPr>
          </p:nvSpPr>
          <p:spPr>
            <a:xfrm>
              <a:off x="2528" y="5308"/>
              <a:ext cx="15308" cy="1395"/>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饮食因素</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gn="just" defTabSz="444500">
                <a:lnSpc>
                  <a:spcPct val="90000"/>
                </a:lnSpc>
                <a:spcBef>
                  <a:spcPct val="0"/>
                </a:spcBef>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天然绿色的食物显著减少，致使人类所摄取的食物污染严重；以人工合成的精细食品增加，垃圾食品比比皆是，营养丢失明显；再加上水源的污染，使人类健康受到越来越严重的威胁。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任意多边形: 形状 8"/>
            <p:cNvSpPr/>
            <p:nvPr>
              <p:custDataLst>
                <p:tags r:id="rId3"/>
              </p:custDataLst>
            </p:nvPr>
          </p:nvSpPr>
          <p:spPr>
            <a:xfrm>
              <a:off x="2533" y="6899"/>
              <a:ext cx="15303" cy="1395"/>
            </a:xfrm>
            <a:prstGeom prst="roundRect">
              <a:avLst/>
            </a:prstGeom>
            <a:solidFill>
              <a:srgbClr val="D8EDE6">
                <a:alpha val="10000"/>
              </a:srgbClr>
            </a:solidFill>
            <a:ln>
              <a:solidFill>
                <a:srgbClr val="99DAF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心理压力</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gn="just" defTabSz="444500">
                <a:lnSpc>
                  <a:spcPct val="90000"/>
                </a:lnSpc>
                <a:spcBef>
                  <a:spcPct val="0"/>
                </a:spcBef>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由于社会的快速发展，压力日益加大，人们长期处于高度紧张的状态，必然会导致健康透支，使心理失衡，从而积劳成疾。</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任意多边形: 形状 9"/>
            <p:cNvSpPr/>
            <p:nvPr>
              <p:custDataLst>
                <p:tags r:id="rId4"/>
              </p:custDataLst>
            </p:nvPr>
          </p:nvSpPr>
          <p:spPr>
            <a:xfrm>
              <a:off x="2523" y="8465"/>
              <a:ext cx="15313" cy="1395"/>
            </a:xfrm>
            <a:prstGeom prst="roundRect">
              <a:avLst/>
            </a:prstGeom>
            <a:solidFill>
              <a:srgbClr val="99DAF9">
                <a:alpha val="50000"/>
              </a:srgbClr>
            </a:solidFill>
            <a:ln>
              <a:gradFill>
                <a:gsLst>
                  <a:gs pos="0">
                    <a:srgbClr val="EEF7F4"/>
                  </a:gs>
                  <a:gs pos="100000">
                    <a:srgbClr val="AEDDCD"/>
                  </a:gs>
                </a:gsLst>
                <a:lin ang="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0951" tIns="50951"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457200" algn="just" defTabSz="444500">
                <a:lnSpc>
                  <a:spcPct val="90000"/>
                </a:lnSpc>
                <a:spcBef>
                  <a:spcPct val="0"/>
                </a:spcBef>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生活方式</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algn="just" defTabSz="444500">
                <a:lnSpc>
                  <a:spcPct val="90000"/>
                </a:lnSpc>
                <a:spcBef>
                  <a:spcPct val="0"/>
                </a:spcBef>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抽烟、酗酒、熬夜、缺乏运动以及生活不规律等不良生活方式是导致亚健康最常见和最主要的原因。</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1989" y="3860"/>
              <a:ext cx="225" cy="5824"/>
              <a:chOff x="1989" y="3860"/>
              <a:chExt cx="225" cy="5824"/>
            </a:xfrm>
          </p:grpSpPr>
          <p:cxnSp>
            <p:nvCxnSpPr>
              <p:cNvPr id="30" name="直接连接符 29"/>
              <p:cNvCxnSpPr/>
              <p:nvPr>
                <p:custDataLst>
                  <p:tags r:id="rId5"/>
                </p:custDataLst>
              </p:nvPr>
            </p:nvCxnSpPr>
            <p:spPr>
              <a:xfrm>
                <a:off x="2099" y="3860"/>
                <a:ext cx="5" cy="5824"/>
              </a:xfrm>
              <a:prstGeom prst="line">
                <a:avLst/>
              </a:prstGeom>
              <a:ln w="12700">
                <a:solidFill>
                  <a:srgbClr val="99DAF9"/>
                </a:solidFill>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1989" y="4297"/>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custDataLst>
                  <p:tags r:id="rId6"/>
                </p:custDataLst>
              </p:nvPr>
            </p:nvSpPr>
            <p:spPr>
              <a:xfrm>
                <a:off x="1989" y="5864"/>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custDataLst>
                  <p:tags r:id="rId7"/>
                </p:custDataLst>
              </p:nvPr>
            </p:nvSpPr>
            <p:spPr>
              <a:xfrm>
                <a:off x="1989" y="7436"/>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custDataLst>
                  <p:tags r:id="rId8"/>
                </p:custDataLst>
              </p:nvPr>
            </p:nvSpPr>
            <p:spPr>
              <a:xfrm>
                <a:off x="1989" y="8977"/>
                <a:ext cx="225" cy="225"/>
              </a:xfrm>
              <a:prstGeom prst="ellipse">
                <a:avLst/>
              </a:prstGeom>
              <a:solidFill>
                <a:srgbClr val="99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2" name="1"/>
          <p:cNvSpPr txBox="1"/>
          <p:nvPr>
            <p:custDataLst>
              <p:tags r:id="rId9"/>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四、亚健康概述</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4" name="3"/>
          <p:cNvGrpSpPr/>
          <p:nvPr/>
        </p:nvGrpSpPr>
        <p:grpSpPr>
          <a:xfrm>
            <a:off x="706120" y="1476375"/>
            <a:ext cx="6772275" cy="1010285"/>
            <a:chOff x="1112" y="2325"/>
            <a:chExt cx="10665" cy="1591"/>
          </a:xfrm>
        </p:grpSpPr>
        <p:sp>
          <p:nvSpPr>
            <p:cNvPr id="5" name="直角三角形 4"/>
            <p:cNvSpPr/>
            <p:nvPr>
              <p:custDataLst>
                <p:tags r:id="rId10"/>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8" name="任意多边形: 形状 17"/>
            <p:cNvSpPr/>
            <p:nvPr>
              <p:custDataLst>
                <p:tags r:id="rId11"/>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亚健康的预防措施</a:t>
              </a:r>
              <a:endParaRPr lang="zh-CN" altLang="en-US" sz="2000" b="1" dirty="0">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strips(downLeft)">
                                      <p:cBhvr>
                                        <p:cTn id="7" dur="500"/>
                                        <p:tgtEl>
                                          <p:spTgt spid="52"/>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trips(down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554527"/>
            <a:ext cx="10744200" cy="4632960"/>
            <a:chOff x="1112" y="2325"/>
            <a:chExt cx="16920" cy="7296"/>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533"/>
              <a:ext cx="16500" cy="708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亚健康的预防措施</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57" y="3328"/>
              <a:ext cx="15863" cy="5957"/>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选择一项适合自己的运动</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日常生活中要保持适宜的运动内容和运动方式，或者选择参加各项能延缓人体各器官衰退老化的健身运动。</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保持饮食的均衡适量与营养</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均衡适量的营养是维护健康的基本手段之一。做到定时定量，不要过饥或过饱，并实现食物品种多样化，以此来促进营养互补，增强体质。</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保持良好的心态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长期的精神刺激和压力及长期的压抑愤怒等负面情绪，也是导致亚健康的一个因素。保持良好的心态，培养乐观豁达、奋发进取的性格，是防治亚健康的精神基础。</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四、亚健康概述</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06120" y="1476375"/>
            <a:ext cx="10744200" cy="4805045"/>
            <a:chOff x="1112" y="2325"/>
            <a:chExt cx="16920" cy="7567"/>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594"/>
              <a:ext cx="16500" cy="729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ea typeface="+mn-lt"/>
                  <a:cs typeface="+mn-lt"/>
                  <a:sym typeface="+mn-ea"/>
                </a:rPr>
                <a:t>(</a:t>
              </a:r>
              <a:r>
                <a:rPr lang="zh-CN" altLang="en-US" sz="2000" b="1" dirty="0">
                  <a:ea typeface="+mn-lt"/>
                  <a:cs typeface="+mn-lt"/>
                  <a:sym typeface="+mn-ea"/>
                </a:rPr>
                <a:t>四</a:t>
              </a:r>
              <a:r>
                <a:rPr lang="en-US" altLang="zh-CN" sz="2000" b="1" dirty="0">
                  <a:ea typeface="+mn-lt"/>
                  <a:cs typeface="+mn-lt"/>
                  <a:sym typeface="+mn-ea"/>
                </a:rPr>
                <a:t>)</a:t>
              </a:r>
              <a:r>
                <a:rPr lang="zh-CN" altLang="en-US" sz="2000" b="1" dirty="0">
                  <a:ea typeface="+mn-lt"/>
                  <a:cs typeface="+mn-lt"/>
                  <a:sym typeface="+mn-ea"/>
                </a:rPr>
                <a:t>亚健康的预防措施</a:t>
              </a:r>
              <a:endParaRPr lang="zh-CN" altLang="en-US" sz="2000" b="1" dirty="0">
                <a:ea typeface="+mn-lt"/>
                <a:cs typeface="+mn-lt"/>
                <a:sym typeface="+mn-ea"/>
              </a:endParaRPr>
            </a:p>
          </p:txBody>
        </p:sp>
        <p:sp>
          <p:nvSpPr>
            <p:cNvPr id="2" name="文本框 1"/>
            <p:cNvSpPr txBox="1"/>
            <p:nvPr>
              <p:custDataLst>
                <p:tags r:id="rId4"/>
              </p:custDataLst>
            </p:nvPr>
          </p:nvSpPr>
          <p:spPr>
            <a:xfrm>
              <a:off x="1857" y="3280"/>
              <a:ext cx="15928" cy="6612"/>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提高自我保健意识</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戒除日常生活中的不良习惯和嗜好，做到饮食有节、起居有常，不过度劳累。</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适时干预</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采取药物预防、保健品调理、体育锻炼相结合的干预措施，对失眠多梦、口腔溃疡、消化不良和躯体疼痛等症状，可适当用药或理疗或心理治疗等使机体转归健康。</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养成良好的生活习惯</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不吸烟、少饮酒，坚持有规律的生活。稳定、均衡的生活方式可对预防和远离亚健康状态起到积极的作用。</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劳逸结合</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脑力劳动者要改变久坐少动的不良习惯，学会勤于用脑、善于用脑。</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四、亚健康概述</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349523"/>
            <a:ext cx="10744200" cy="1942465"/>
            <a:chOff x="1112" y="2325"/>
            <a:chExt cx="16920" cy="3059"/>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560"/>
              <a:ext cx="16500" cy="282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健康教育的含义</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03" y="3262"/>
              <a:ext cx="15958" cy="2031"/>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健康教育是通过有计划、有组织、有系统的社会和教育活动，促使人们自愿地改变不良的健康行为和影响健康行为的相关因素，消除或减轻影响健康的危险因素，预防疾病，促进健康和提高生活质量。</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五、健康教育</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6" name="4"/>
          <p:cNvGrpSpPr/>
          <p:nvPr/>
        </p:nvGrpSpPr>
        <p:grpSpPr>
          <a:xfrm>
            <a:off x="723900" y="3551580"/>
            <a:ext cx="10744200" cy="2801620"/>
            <a:chOff x="1312" y="5885"/>
            <a:chExt cx="16920" cy="4412"/>
          </a:xfrm>
        </p:grpSpPr>
        <p:sp>
          <p:nvSpPr>
            <p:cNvPr id="8" name="直角三角形 7"/>
            <p:cNvSpPr/>
            <p:nvPr>
              <p:custDataLst>
                <p:tags r:id="rId6"/>
              </p:custDataLst>
            </p:nvPr>
          </p:nvSpPr>
          <p:spPr>
            <a:xfrm flipH="1" flipV="1">
              <a:off x="1312" y="673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9" name="任意多边形: 形状 16"/>
            <p:cNvSpPr/>
            <p:nvPr>
              <p:custDataLst>
                <p:tags r:id="rId7"/>
              </p:custDataLst>
            </p:nvPr>
          </p:nvSpPr>
          <p:spPr>
            <a:xfrm>
              <a:off x="1732" y="6119"/>
              <a:ext cx="16500" cy="417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0" name="任意多边形: 形状 17"/>
            <p:cNvSpPr/>
            <p:nvPr>
              <p:custDataLst>
                <p:tags r:id="rId8"/>
              </p:custDataLst>
            </p:nvPr>
          </p:nvSpPr>
          <p:spPr>
            <a:xfrm>
              <a:off x="1312" y="588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健康教育的特点</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11" name="文本框 10"/>
            <p:cNvSpPr txBox="1"/>
            <p:nvPr>
              <p:custDataLst>
                <p:tags r:id="rId9"/>
              </p:custDataLst>
            </p:nvPr>
          </p:nvSpPr>
          <p:spPr>
            <a:xfrm>
              <a:off x="2057" y="6829"/>
              <a:ext cx="15904" cy="3340"/>
            </a:xfrm>
            <a:prstGeom prst="rect">
              <a:avLst/>
            </a:prstGeom>
            <a:noFill/>
          </p:spPr>
          <p:txBody>
            <a:bodyPr wrap="square" rtlCol="0" anchor="t">
              <a:spAutoFit/>
            </a:bodyPr>
            <a:lstStyle/>
            <a:p>
              <a:pPr marL="0" lvl="1" indent="457200">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健康教育是以增进健康为目标，通过教育的手段，促使人们获得增进健康的知识，形成增进自身和他人健康的意识和行为的活动，具有以下三个特点。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健康教育以预防为主，以增进健康为宗旨，强调自我保健。</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健康教育的重点是行为养成，通过教育达到“知识一信念一行为”的转化。</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健康教育是一个系统工程，必须有计划、有执行、有评价。</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trips(down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62"/>
          <p:cNvSpPr txBox="1"/>
          <p:nvPr>
            <p:custDataLst>
              <p:tags r:id="rId1"/>
            </p:custDataLst>
          </p:nvPr>
        </p:nvSpPr>
        <p:spPr>
          <a:xfrm>
            <a:off x="3420739" y="677475"/>
            <a:ext cx="5350522" cy="584775"/>
          </a:xfrm>
          <a:prstGeom prst="rect">
            <a:avLst/>
          </a:prstGeom>
          <a:noFill/>
        </p:spPr>
        <p:txBody>
          <a:bodyPr wrap="square" rtlCol="0">
            <a:spAutoFit/>
          </a:bodyPr>
          <a:lstStyle/>
          <a:p>
            <a:pPr algn="ctr"/>
            <a:r>
              <a:rPr lang="zh-CN" altLang="en-US" sz="32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阿里巴巴普惠体" panose="00020600040101010101" charset="-122"/>
                <a:sym typeface="阿里巴巴普惠体" panose="00020600040101010101" charset="-122"/>
              </a:rPr>
              <a:t>主 题 活 动</a:t>
            </a:r>
            <a:endParaRPr lang="zh-CN" altLang="en-US" sz="32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阿里巴巴普惠体" panose="00020600040101010101" charset="-122"/>
              <a:sym typeface="阿里巴巴普惠体" panose="00020600040101010101" charset="-122"/>
            </a:endParaRPr>
          </a:p>
        </p:txBody>
      </p:sp>
      <p:sp>
        <p:nvSpPr>
          <p:cNvPr id="3" name="文本框 2"/>
          <p:cNvSpPr txBox="1"/>
          <p:nvPr>
            <p:custDataLst>
              <p:tags r:id="rId2"/>
            </p:custDataLst>
          </p:nvPr>
        </p:nvSpPr>
        <p:spPr>
          <a:xfrm>
            <a:off x="669098" y="1262250"/>
            <a:ext cx="10853804" cy="4613892"/>
          </a:xfrm>
          <a:prstGeom prst="rect">
            <a:avLst/>
          </a:prstGeom>
          <a:noFill/>
        </p:spPr>
        <p:txBody>
          <a:bodyPr wrap="square" rtlCol="0" anchor="t">
            <a:spAutoFit/>
          </a:bodyPr>
          <a:lstStyle/>
          <a:p>
            <a:pPr indent="457200"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开展关于“</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中职生文明实践主题读书分享会</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”的宣传活动</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一、活动目标</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为进一步倡导和树立美德健康生活方式，提高中职学生的阅读兴趣，推动学习型社会的建设。</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二、活动时间</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周六、日两天</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三、活动内容</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本次活动组织了十余名中职业学生参与阅读交流。活动开始时，学校宣传社的招募者带领大家一同学习了美德健康生活方式读本</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如此生活</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从什么是新时代美德健康生活方式到新时代美德健康生活方式的多重意义再到美德健康生活方式的实践要求，全方面为大家讲解新时代美德健康生活方式内涵。接下来，学生们选择自己喜欢的书籍并进行美文摘选，然后逐一阅读摘录内容与大家交流分享。阅读现场气氛活跃，掌声不断。活动结束后，大家意犹未尽，纷纷表示希望以后能多组织一些类似的阅读活动。</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spTree>
    <p:custDataLst>
      <p:tags r:id="rId3"/>
    </p:custDataLst>
  </p:cSld>
  <p:clrMapOvr>
    <a:masterClrMapping/>
  </p:clrMapOvr>
  <p:transition spd="slow" advTm="4000">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06120" y="1476375"/>
            <a:ext cx="10744200" cy="4805045"/>
            <a:chOff x="1112" y="2325"/>
            <a:chExt cx="16920" cy="7567"/>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594"/>
              <a:ext cx="16500" cy="729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健康指标</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57" y="3438"/>
              <a:ext cx="8965" cy="5957"/>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健康指标</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健康指标是评价健康水平、健康教育工作计划、健康教育措施及效果的依据。</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个人健康评价指标</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个人健康评价指标包括形态方面</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身高、体重、肩宽、胸围</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、生理功能方面</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肺活量等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、身体素质方面</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力量、速度、耐力、柔韧性、灵敏度</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、心理方面</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人格品质、个性倾向、个性特征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、疾病状况、行为模式、生活方式、人际关系等。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五、健康教育</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a:stretch>
            <a:fillRect/>
          </a:stretch>
        </p:blipFill>
        <p:spPr>
          <a:xfrm>
            <a:off x="7103256" y="2082800"/>
            <a:ext cx="4115924" cy="3983151"/>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卡通人物&#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p:cNvPicPr>
            <a:picLocks noChangeAspect="1"/>
          </p:cNvPicPr>
          <p:nvPr/>
        </p:nvPicPr>
        <p:blipFill>
          <a:blip r:embed="rId2"/>
          <a:stretch>
            <a:fillRect/>
          </a:stretch>
        </p:blipFill>
        <p:spPr>
          <a:xfrm>
            <a:off x="374381" y="3160212"/>
            <a:ext cx="3802691" cy="3802691"/>
          </a:xfrm>
          <a:prstGeom prst="rect">
            <a:avLst/>
          </a:prstGeom>
        </p:spPr>
      </p:pic>
      <p:grpSp>
        <p:nvGrpSpPr>
          <p:cNvPr id="10" name="3"/>
          <p:cNvGrpSpPr/>
          <p:nvPr/>
        </p:nvGrpSpPr>
        <p:grpSpPr>
          <a:xfrm>
            <a:off x="1518554" y="1280198"/>
            <a:ext cx="8966893" cy="2923405"/>
            <a:chOff x="-1334" y="3008"/>
            <a:chExt cx="14121" cy="4604"/>
          </a:xfrm>
        </p:grpSpPr>
        <p:sp>
          <p:nvSpPr>
            <p:cNvPr id="11" name="矩形 10"/>
            <p:cNvSpPr/>
            <p:nvPr>
              <p:custDataLst>
                <p:tags r:id="rId3"/>
              </p:custDataLst>
            </p:nvPr>
          </p:nvSpPr>
          <p:spPr>
            <a:xfrm>
              <a:off x="-1334" y="4277"/>
              <a:ext cx="14121" cy="333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中职生面临的主要健康问题和影响因素</a:t>
              </a:r>
              <a:endPar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单元二</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spTree>
    <p:custDataLst>
      <p:tags r:id="rId5"/>
    </p:custData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custDataLst>
              <p:tags r:id="rId1"/>
            </p:custDataLst>
          </p:nvPr>
        </p:nvSpPr>
        <p:spPr>
          <a:xfrm>
            <a:off x="1494790" y="1576629"/>
            <a:ext cx="9202420" cy="4008277"/>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endPar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掌握中职生面临的主要健康问题的知识。</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理解几大常见的因素对中职生健康的影响。</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endPar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通过对中职生健康问题与影响因素知识的学习，有效掌握与之相关的知识，从而对健康产生积极影响。</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endPar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养成健康的生活方式，树立正确、健康的理念与观念。</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spTree>
  </p:cSld>
  <p:clrMapOvr>
    <a:masterClrMapping/>
  </p:clrMapOvr>
  <p:transition spd="slow" advTm="4000">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custDataLst>
              <p:tags r:id="rId1"/>
            </p:custDataLst>
          </p:nvPr>
        </p:nvSpPr>
        <p:spPr>
          <a:xfrm>
            <a:off x="546908" y="1216477"/>
            <a:ext cx="11098183" cy="5116272"/>
          </a:xfrm>
          <a:prstGeom prst="rect">
            <a:avLst/>
          </a:prstGeom>
          <a:noFill/>
        </p:spPr>
        <p:txBody>
          <a:bodyPr wrap="square" rtlCol="0" anchor="t">
            <a:spAutoFit/>
          </a:bodyPr>
          <a:lstStyle/>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小城是一名中职生，最近出现了一些心理问题。我们从小城母亲的口述中了解到，在小城年幼时父母就离异，小城一直和母亲汪某一起生活。母亲非常关心小城，对他的照顾事无巨细。可父母的离异使小城产生了自卑心理，再加上性格内向、胆子小，他非常依赖母亲，学习成绩也较差。</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自我心理暗示：幼时父母离异，家庭突遭变故，给小城的心理造成了很大的影响，他在潜意识中觉得自己与普通家庭孩子的不同，总觉得别人在他背后议论。较差的学习成绩使小城自认为比不上其他同学，变得更加自卑。</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有一定社交障碍。小城有轻微口吃，平时不与人主动交流，性格内向，在人多的场合沉浸在自我的世界，与人交流时表现出胆怯和畏缩。</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缺少父爱和父亲的引导，使小城缺少“男子汉”的气概，缺少面对突发情况的自信心。而母亲过于溺爱孩子，导致小城依赖性较强，自我学习能力较差。和老师、同学关系冷淡，从来不会主动和老师、同学交流。</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spTree>
  </p:cSld>
  <p:clrMapOvr>
    <a:masterClrMapping/>
  </p:clrMapOvr>
  <p:transition spd="slow" advTm="4000">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一、中职生面临的主要健康问题</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grpSp>
        <p:nvGrpSpPr>
          <p:cNvPr id="25" name="4"/>
          <p:cNvGrpSpPr/>
          <p:nvPr/>
        </p:nvGrpSpPr>
        <p:grpSpPr>
          <a:xfrm>
            <a:off x="804545" y="1630821"/>
            <a:ext cx="10583545" cy="2027272"/>
            <a:chOff x="1586" y="5239"/>
            <a:chExt cx="16667" cy="4059"/>
          </a:xfrm>
        </p:grpSpPr>
        <p:grpSp>
          <p:nvGrpSpPr>
            <p:cNvPr id="17" name="组合 16"/>
            <p:cNvGrpSpPr/>
            <p:nvPr/>
          </p:nvGrpSpPr>
          <p:grpSpPr>
            <a:xfrm>
              <a:off x="1586" y="5239"/>
              <a:ext cx="7857" cy="4059"/>
              <a:chOff x="1586" y="5134"/>
              <a:chExt cx="7857" cy="4059"/>
            </a:xfrm>
          </p:grpSpPr>
          <p:sp>
            <p:nvSpPr>
              <p:cNvPr id="8" name="圆角矩形 7"/>
              <p:cNvSpPr/>
              <p:nvPr>
                <p:custDataLst>
                  <p:tags r:id="rId2"/>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808" y="6422"/>
                <a:ext cx="7422" cy="2125"/>
              </a:xfrm>
              <a:prstGeom prst="rect">
                <a:avLst/>
              </a:prstGeom>
              <a:noFill/>
            </p:spPr>
            <p:txBody>
              <a:bodyPr wrap="square" rtlCol="0" anchor="t">
                <a:spAutoFit/>
              </a:bodyPr>
              <a:lstStyle/>
              <a:p>
                <a:pPr lvl="0" indent="457200" algn="just" fontAlgn="auto">
                  <a:lnSpc>
                    <a:spcPct val="12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中职生常常面临学业压力、人际关系问题以及身份认同等困扰，可能导致焦虑、抑郁和情绪不稳定等心理健康问题。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5" name="圆角矩形 14"/>
              <p:cNvSpPr/>
              <p:nvPr>
                <p:custDataLst>
                  <p:tags r:id="rId3"/>
                </p:custDataLst>
              </p:nvPr>
            </p:nvSpPr>
            <p:spPr>
              <a:xfrm>
                <a:off x="2007" y="5134"/>
                <a:ext cx="7016" cy="918"/>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6" name="文本框 15"/>
              <p:cNvSpPr txBox="1"/>
              <p:nvPr>
                <p:custDataLst>
                  <p:tags r:id="rId4"/>
                </p:custDataLst>
              </p:nvPr>
            </p:nvSpPr>
            <p:spPr>
              <a:xfrm>
                <a:off x="3266" y="5204"/>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一</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心理健康问题</a:t>
                </a:r>
                <a:endPar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grpSp>
        <p:grpSp>
          <p:nvGrpSpPr>
            <p:cNvPr id="18" name="组合 17"/>
            <p:cNvGrpSpPr/>
            <p:nvPr/>
          </p:nvGrpSpPr>
          <p:grpSpPr>
            <a:xfrm>
              <a:off x="10396" y="5239"/>
              <a:ext cx="7857" cy="4059"/>
              <a:chOff x="1586" y="5134"/>
              <a:chExt cx="7857" cy="4059"/>
            </a:xfrm>
          </p:grpSpPr>
          <p:sp>
            <p:nvSpPr>
              <p:cNvPr id="19" name="圆角矩形 18"/>
              <p:cNvSpPr/>
              <p:nvPr>
                <p:custDataLst>
                  <p:tags r:id="rId5"/>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custDataLst>
                  <p:tags r:id="rId6"/>
                </p:custDataLst>
              </p:nvPr>
            </p:nvSpPr>
            <p:spPr>
              <a:xfrm>
                <a:off x="1809" y="6172"/>
                <a:ext cx="7411" cy="2791"/>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中职生可能面临肥胖、营养不良、缺乏运动等身体健康问题。不良的生活习惯、不规律的饮食和缺乏体育锻炼都可能导致这些问题产生。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3" name="圆角矩形 22"/>
              <p:cNvSpPr/>
              <p:nvPr>
                <p:custDataLst>
                  <p:tags r:id="rId7"/>
                </p:custDataLst>
              </p:nvPr>
            </p:nvSpPr>
            <p:spPr>
              <a:xfrm>
                <a:off x="2007" y="5134"/>
                <a:ext cx="7016" cy="918"/>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24" name="文本框 23"/>
              <p:cNvSpPr txBox="1"/>
              <p:nvPr>
                <p:custDataLst>
                  <p:tags r:id="rId8"/>
                </p:custDataLst>
              </p:nvPr>
            </p:nvSpPr>
            <p:spPr>
              <a:xfrm>
                <a:off x="3266" y="5204"/>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二</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身体健康问题</a:t>
                </a:r>
                <a:endPar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grpSp>
      </p:grpSp>
      <p:grpSp>
        <p:nvGrpSpPr>
          <p:cNvPr id="30" name="4"/>
          <p:cNvGrpSpPr/>
          <p:nvPr/>
        </p:nvGrpSpPr>
        <p:grpSpPr>
          <a:xfrm>
            <a:off x="804227" y="4074136"/>
            <a:ext cx="10583545" cy="2027272"/>
            <a:chOff x="1586" y="5239"/>
            <a:chExt cx="16667" cy="4059"/>
          </a:xfrm>
        </p:grpSpPr>
        <p:grpSp>
          <p:nvGrpSpPr>
            <p:cNvPr id="31" name="组合 30"/>
            <p:cNvGrpSpPr/>
            <p:nvPr/>
          </p:nvGrpSpPr>
          <p:grpSpPr>
            <a:xfrm>
              <a:off x="1586" y="5239"/>
              <a:ext cx="7857" cy="4059"/>
              <a:chOff x="1586" y="5134"/>
              <a:chExt cx="7857" cy="4059"/>
            </a:xfrm>
          </p:grpSpPr>
          <p:sp>
            <p:nvSpPr>
              <p:cNvPr id="38" name="圆角矩形 7"/>
              <p:cNvSpPr/>
              <p:nvPr>
                <p:custDataLst>
                  <p:tags r:id="rId9"/>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1809" y="6253"/>
                <a:ext cx="7422" cy="2791"/>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青春期是人的身体和生理变化最显著的时期，因此，中职生可能会出现长青春痘、来月经、声音变深、脾气暴躁等青春期问题，还会伴随着情绪波动和身体不适。</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0" name="圆角矩形 14"/>
              <p:cNvSpPr/>
              <p:nvPr>
                <p:custDataLst>
                  <p:tags r:id="rId10"/>
                </p:custDataLst>
              </p:nvPr>
            </p:nvSpPr>
            <p:spPr>
              <a:xfrm>
                <a:off x="2007" y="5134"/>
                <a:ext cx="7016" cy="871"/>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41" name="文本框 40"/>
              <p:cNvSpPr txBox="1"/>
              <p:nvPr>
                <p:custDataLst>
                  <p:tags r:id="rId11"/>
                </p:custDataLst>
              </p:nvPr>
            </p:nvSpPr>
            <p:spPr>
              <a:xfrm>
                <a:off x="3266" y="5204"/>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三</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青春期问题</a:t>
                </a:r>
                <a:endPar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grpSp>
        <p:grpSp>
          <p:nvGrpSpPr>
            <p:cNvPr id="32" name="组合 31"/>
            <p:cNvGrpSpPr/>
            <p:nvPr/>
          </p:nvGrpSpPr>
          <p:grpSpPr>
            <a:xfrm>
              <a:off x="10396" y="5239"/>
              <a:ext cx="7857" cy="4059"/>
              <a:chOff x="1586" y="5134"/>
              <a:chExt cx="7857" cy="4059"/>
            </a:xfrm>
          </p:grpSpPr>
          <p:sp>
            <p:nvSpPr>
              <p:cNvPr id="34" name="圆角矩形 18"/>
              <p:cNvSpPr/>
              <p:nvPr>
                <p:custDataLst>
                  <p:tags r:id="rId12"/>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custDataLst>
                  <p:tags r:id="rId13"/>
                </p:custDataLst>
              </p:nvPr>
            </p:nvSpPr>
            <p:spPr>
              <a:xfrm>
                <a:off x="1810" y="6253"/>
                <a:ext cx="7410" cy="2791"/>
              </a:xfrm>
              <a:prstGeom prst="rect">
                <a:avLst/>
              </a:prstGeom>
              <a:noFill/>
            </p:spPr>
            <p:txBody>
              <a:bodyPr wrap="square" rtlCol="0" anchor="t">
                <a:spAutoFit/>
              </a:bodyPr>
              <a:lstStyle/>
              <a:p>
                <a:pPr lvl="0" indent="457200" algn="just" fontAlgn="auto">
                  <a:lnSpc>
                    <a:spcPct val="12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中职生常常面临睡眠不足的问题，往往是由于学业压力、社交媒体的使用和不良的睡眠习惯引起的。缺乏足够的睡眠会影响中职生的学习、注意力和心理健康。</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6" name="圆角矩形 22"/>
              <p:cNvSpPr/>
              <p:nvPr>
                <p:custDataLst>
                  <p:tags r:id="rId14"/>
                </p:custDataLst>
              </p:nvPr>
            </p:nvSpPr>
            <p:spPr>
              <a:xfrm>
                <a:off x="2007" y="5134"/>
                <a:ext cx="7016" cy="871"/>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37" name="文本框 36"/>
              <p:cNvSpPr txBox="1"/>
              <p:nvPr>
                <p:custDataLst>
                  <p:tags r:id="rId15"/>
                </p:custDataLst>
              </p:nvPr>
            </p:nvSpPr>
            <p:spPr>
              <a:xfrm>
                <a:off x="3266" y="5204"/>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四</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睡眠问题</a:t>
                </a:r>
                <a:endPar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gr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p:cNvSpPr txBox="1"/>
          <p:nvPr>
            <p:custDataLst>
              <p:tags r:id="rId1"/>
            </p:custDataLst>
          </p:nvPr>
        </p:nvSpPr>
        <p:spPr>
          <a:xfrm>
            <a:off x="592455" y="372540"/>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一、中职生面临的主要健康问题</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grpSp>
        <p:nvGrpSpPr>
          <p:cNvPr id="17" name="组合 16"/>
          <p:cNvGrpSpPr/>
          <p:nvPr/>
        </p:nvGrpSpPr>
        <p:grpSpPr>
          <a:xfrm>
            <a:off x="804545" y="1630821"/>
            <a:ext cx="4989195" cy="2027272"/>
            <a:chOff x="1586" y="5134"/>
            <a:chExt cx="7857" cy="4059"/>
          </a:xfrm>
        </p:grpSpPr>
        <p:sp>
          <p:nvSpPr>
            <p:cNvPr id="8" name="圆角矩形 7"/>
            <p:cNvSpPr/>
            <p:nvPr>
              <p:custDataLst>
                <p:tags r:id="rId2"/>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808" y="6262"/>
              <a:ext cx="7422" cy="2791"/>
            </a:xfrm>
            <a:prstGeom prst="rect">
              <a:avLst/>
            </a:prstGeom>
            <a:noFill/>
          </p:spPr>
          <p:txBody>
            <a:bodyPr wrap="square" rtlCol="0" anchor="t">
              <a:spAutoFit/>
            </a:bodyPr>
            <a:lstStyle/>
            <a:p>
              <a:pPr lvl="0" indent="457200" algn="just" fontAlgn="auto">
                <a:lnSpc>
                  <a:spcPct val="120000"/>
                </a:lnSpc>
                <a:buClrTx/>
                <a:buSzTx/>
                <a:buFontTx/>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青春期使中职生开始探索性与生殖健康的相关知识和问题。缺乏正确的性教育和避孕知识可能导致性病的传播和感染的风险，以及意外怀孕。</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5" name="圆角矩形 14"/>
            <p:cNvSpPr/>
            <p:nvPr>
              <p:custDataLst>
                <p:tags r:id="rId3"/>
              </p:custDataLst>
            </p:nvPr>
          </p:nvSpPr>
          <p:spPr>
            <a:xfrm>
              <a:off x="2007" y="5134"/>
              <a:ext cx="7016" cy="918"/>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6" name="文本框 15"/>
            <p:cNvSpPr txBox="1"/>
            <p:nvPr>
              <p:custDataLst>
                <p:tags r:id="rId4"/>
              </p:custDataLst>
            </p:nvPr>
          </p:nvSpPr>
          <p:spPr>
            <a:xfrm>
              <a:off x="3266" y="5204"/>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五</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性与生殖健康问题</a:t>
              </a:r>
              <a:endPar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grpSp>
      <p:grpSp>
        <p:nvGrpSpPr>
          <p:cNvPr id="31" name="组合 30"/>
          <p:cNvGrpSpPr/>
          <p:nvPr/>
        </p:nvGrpSpPr>
        <p:grpSpPr>
          <a:xfrm>
            <a:off x="804227" y="4074136"/>
            <a:ext cx="4989195" cy="2027272"/>
            <a:chOff x="1586" y="5134"/>
            <a:chExt cx="7857" cy="4059"/>
          </a:xfrm>
        </p:grpSpPr>
        <p:sp>
          <p:nvSpPr>
            <p:cNvPr id="38" name="圆角矩形 7"/>
            <p:cNvSpPr/>
            <p:nvPr>
              <p:custDataLst>
                <p:tags r:id="rId5"/>
              </p:custDataLst>
            </p:nvPr>
          </p:nvSpPr>
          <p:spPr>
            <a:xfrm>
              <a:off x="1586" y="5832"/>
              <a:ext cx="7857" cy="336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1809" y="6253"/>
              <a:ext cx="7422" cy="2791"/>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中职生面临着建立和维护社交关系的挑战，可能面临欺凌、孤独、社交焦虑等社交问题，这些问题可能对他们的心理和社交健康产生负面影响。</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40" name="圆角矩形 14"/>
            <p:cNvSpPr/>
            <p:nvPr>
              <p:custDataLst>
                <p:tags r:id="rId6"/>
              </p:custDataLst>
            </p:nvPr>
          </p:nvSpPr>
          <p:spPr>
            <a:xfrm>
              <a:off x="2007" y="5134"/>
              <a:ext cx="7016" cy="871"/>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41" name="文本框 40"/>
            <p:cNvSpPr txBox="1"/>
            <p:nvPr>
              <p:custDataLst>
                <p:tags r:id="rId7"/>
              </p:custDataLst>
            </p:nvPr>
          </p:nvSpPr>
          <p:spPr>
            <a:xfrm>
              <a:off x="3266" y="5204"/>
              <a:ext cx="4498" cy="801"/>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六</a:t>
              </a:r>
              <a:r>
                <a:rPr lang="en-US" altLang="zh-CN"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社交问题</a:t>
              </a:r>
              <a:endParaRPr lang="zh-CN" altLang="en-US" sz="2000"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grpSp>
      <p:pic>
        <p:nvPicPr>
          <p:cNvPr id="5" name="图片 4"/>
          <p:cNvPicPr>
            <a:picLocks noChangeAspect="1"/>
          </p:cNvPicPr>
          <p:nvPr/>
        </p:nvPicPr>
        <p:blipFill rotWithShape="1">
          <a:blip r:embed="rId8"/>
          <a:srcRect b="6857"/>
          <a:stretch>
            <a:fillRect/>
          </a:stretch>
        </p:blipFill>
        <p:spPr>
          <a:xfrm>
            <a:off x="6390197" y="1172948"/>
            <a:ext cx="4729923" cy="5032381"/>
          </a:xfrm>
          <a:prstGeom prst="rect">
            <a:avLst/>
          </a:prstGeom>
        </p:spPr>
      </p:pic>
    </p:spTree>
  </p:cSld>
  <p:clrMapOvr>
    <a:masterClrMapping/>
  </p:clrMapOvr>
  <p:transition spd="slow" advTm="4000">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247045"/>
            <a:ext cx="10744200" cy="1641475"/>
            <a:chOff x="1112" y="2325"/>
            <a:chExt cx="16920" cy="2585"/>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648"/>
              <a:ext cx="16500" cy="226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家庭环境</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03" y="3262"/>
              <a:ext cx="15958" cy="1377"/>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家庭是中职生成长的重要环境，家庭稳定对中职生的健康至关重要。良好的家庭关系、家庭教育和家庭氛围有利于中职生的身心健康。</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二、社会因素对中职生健康的影响</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3046679"/>
            <a:ext cx="10744200" cy="1639570"/>
            <a:chOff x="1112" y="2325"/>
            <a:chExt cx="16920" cy="2582"/>
          </a:xfrm>
        </p:grpSpPr>
        <p:sp>
          <p:nvSpPr>
            <p:cNvPr id="5" name="直角三角形 4"/>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2" name="任意多边形: 形状 11"/>
            <p:cNvSpPr/>
            <p:nvPr>
              <p:custDataLst>
                <p:tags r:id="rId7"/>
              </p:custDataLst>
            </p:nvPr>
          </p:nvSpPr>
          <p:spPr>
            <a:xfrm>
              <a:off x="1532" y="2599"/>
              <a:ext cx="16500" cy="230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3" name="任意多边形: 形状 17"/>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学校环境</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14" name="文本框 13"/>
            <p:cNvSpPr txBox="1"/>
            <p:nvPr>
              <p:custDataLst>
                <p:tags r:id="rId9"/>
              </p:custDataLst>
            </p:nvPr>
          </p:nvSpPr>
          <p:spPr>
            <a:xfrm>
              <a:off x="1803" y="3262"/>
              <a:ext cx="15958" cy="1377"/>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学校是中职生在学业和社交方面发展的重要场所。良好的学校环境、优质教育资源和支持体系有助于中职生获得全面发展和健康成长。</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grpSp>
        <p:nvGrpSpPr>
          <p:cNvPr id="15" name="3"/>
          <p:cNvGrpSpPr/>
          <p:nvPr/>
        </p:nvGrpSpPr>
        <p:grpSpPr>
          <a:xfrm>
            <a:off x="723900" y="4868790"/>
            <a:ext cx="10730230" cy="1595755"/>
            <a:chOff x="1112" y="2325"/>
            <a:chExt cx="16898" cy="2513"/>
          </a:xfrm>
        </p:grpSpPr>
        <p:sp>
          <p:nvSpPr>
            <p:cNvPr id="19" name="直角三角形 18"/>
            <p:cNvSpPr/>
            <p:nvPr>
              <p:custDataLst>
                <p:tags r:id="rId10"/>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20" name="任意多边形: 形状 19"/>
            <p:cNvSpPr/>
            <p:nvPr>
              <p:custDataLst>
                <p:tags r:id="rId11"/>
              </p:custDataLst>
            </p:nvPr>
          </p:nvSpPr>
          <p:spPr>
            <a:xfrm>
              <a:off x="1510" y="2629"/>
              <a:ext cx="16500" cy="220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21" name="任意多边形: 形状 17"/>
            <p:cNvSpPr/>
            <p:nvPr>
              <p:custDataLst>
                <p:tags r:id="rId12"/>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同伴关系</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2" name="文本框 21"/>
            <p:cNvSpPr txBox="1"/>
            <p:nvPr>
              <p:custDataLst>
                <p:tags r:id="rId13"/>
              </p:custDataLst>
            </p:nvPr>
          </p:nvSpPr>
          <p:spPr>
            <a:xfrm>
              <a:off x="1803" y="3262"/>
              <a:ext cx="15958" cy="1377"/>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同伴关系对中职生的心理和社交健康有重要影响。健康、积极的同伴关系可以为中职生提供情感支持、合作学习与社交交往机会，使中职生增强自信心。</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500"/>
                                        <p:tgtEl>
                                          <p:spTgt spid="3"/>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strips(downLeft)">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247045"/>
            <a:ext cx="10744200" cy="1641475"/>
            <a:chOff x="1112" y="2325"/>
            <a:chExt cx="16920" cy="2585"/>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648"/>
              <a:ext cx="16500" cy="226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社会压力</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03" y="3262"/>
              <a:ext cx="15958" cy="1377"/>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中职生面临着学业压力、社交压力、家庭压力等各种压力。而过大的社会压力可能对中职生的心理健康和身体健康产生负面影响。</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二、社会因素对中职生健康的影响</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3046679"/>
            <a:ext cx="10744200" cy="1639570"/>
            <a:chOff x="1112" y="2325"/>
            <a:chExt cx="16920" cy="2582"/>
          </a:xfrm>
        </p:grpSpPr>
        <p:sp>
          <p:nvSpPr>
            <p:cNvPr id="5" name="直角三角形 4"/>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2" name="任意多边形: 形状 11"/>
            <p:cNvSpPr/>
            <p:nvPr>
              <p:custDataLst>
                <p:tags r:id="rId7"/>
              </p:custDataLst>
            </p:nvPr>
          </p:nvSpPr>
          <p:spPr>
            <a:xfrm>
              <a:off x="1532" y="2645"/>
              <a:ext cx="16500" cy="226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3" name="任意多边形: 形状 17"/>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五</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社会价值观和文化背景</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14" name="文本框 13"/>
            <p:cNvSpPr txBox="1"/>
            <p:nvPr>
              <p:custDataLst>
                <p:tags r:id="rId9"/>
              </p:custDataLst>
            </p:nvPr>
          </p:nvSpPr>
          <p:spPr>
            <a:xfrm>
              <a:off x="1803" y="3262"/>
              <a:ext cx="15958" cy="1377"/>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社会价值观和文化背景对中职生的价值观、行为和身份认同有着深远的影响。健康的社会价值观有助于中职生形成积极的自我认知和生活方式。</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grpSp>
        <p:nvGrpSpPr>
          <p:cNvPr id="15" name="3"/>
          <p:cNvGrpSpPr/>
          <p:nvPr/>
        </p:nvGrpSpPr>
        <p:grpSpPr>
          <a:xfrm>
            <a:off x="723900" y="4868790"/>
            <a:ext cx="10730230" cy="1595755"/>
            <a:chOff x="1112" y="2325"/>
            <a:chExt cx="16898" cy="2513"/>
          </a:xfrm>
        </p:grpSpPr>
        <p:sp>
          <p:nvSpPr>
            <p:cNvPr id="19" name="直角三角形 18"/>
            <p:cNvSpPr/>
            <p:nvPr>
              <p:custDataLst>
                <p:tags r:id="rId10"/>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20" name="任意多边形: 形状 19"/>
            <p:cNvSpPr/>
            <p:nvPr>
              <p:custDataLst>
                <p:tags r:id="rId11"/>
              </p:custDataLst>
            </p:nvPr>
          </p:nvSpPr>
          <p:spPr>
            <a:xfrm>
              <a:off x="1510" y="2629"/>
              <a:ext cx="16500" cy="220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21" name="任意多边形: 形状 17"/>
            <p:cNvSpPr/>
            <p:nvPr>
              <p:custDataLst>
                <p:tags r:id="rId12"/>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六</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社会支持</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2" name="文本框 21"/>
            <p:cNvSpPr txBox="1"/>
            <p:nvPr>
              <p:custDataLst>
                <p:tags r:id="rId13"/>
              </p:custDataLst>
            </p:nvPr>
          </p:nvSpPr>
          <p:spPr>
            <a:xfrm>
              <a:off x="1803" y="3262"/>
              <a:ext cx="15958" cy="1377"/>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社会支持包括家庭、学校和社区的关爱和支持。积极的社会支持有助于中职生应对压力、建立良好的人际关系，还能为中职生提供心理和情感的支持。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500"/>
                                        <p:tgtEl>
                                          <p:spTgt spid="3"/>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strips(downLeft)">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
          <p:cNvGrpSpPr/>
          <p:nvPr/>
        </p:nvGrpSpPr>
        <p:grpSpPr>
          <a:xfrm>
            <a:off x="671512" y="1349375"/>
            <a:ext cx="6772275" cy="1010285"/>
            <a:chOff x="1112" y="2325"/>
            <a:chExt cx="10665" cy="1591"/>
          </a:xfrm>
        </p:grpSpPr>
        <p:sp>
          <p:nvSpPr>
            <p:cNvPr id="3" name="直角三角形 2"/>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5" name="任意多边形: 形状 17"/>
            <p:cNvSpPr/>
            <p:nvPr>
              <p:custDataLst>
                <p:tags r:id="rId2"/>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ea typeface="+mn-lt"/>
                  <a:cs typeface="+mn-lt"/>
                  <a:sym typeface="+mn-ea"/>
                </a:rPr>
                <a:t>(</a:t>
              </a:r>
              <a:r>
                <a:rPr lang="zh-CN" altLang="en-US" sz="2000" b="1" dirty="0">
                  <a:ea typeface="+mn-lt"/>
                  <a:cs typeface="+mn-lt"/>
                  <a:sym typeface="+mn-ea"/>
                </a:rPr>
                <a:t>四</a:t>
              </a:r>
              <a:r>
                <a:rPr lang="en-US" altLang="zh-CN" sz="2000" b="1" dirty="0">
                  <a:ea typeface="+mn-lt"/>
                  <a:cs typeface="+mn-lt"/>
                  <a:sym typeface="+mn-ea"/>
                </a:rPr>
                <a:t>)</a:t>
              </a:r>
              <a:r>
                <a:rPr lang="zh-CN" altLang="en-US" sz="2000" b="1" dirty="0">
                  <a:ea typeface="+mn-lt"/>
                  <a:cs typeface="+mn-lt"/>
                  <a:sym typeface="+mn-ea"/>
                </a:rPr>
                <a:t>亚健康的预防措施</a:t>
              </a:r>
              <a:endParaRPr lang="zh-CN" altLang="en-US" sz="2000" b="1" dirty="0">
                <a:ea typeface="+mn-lt"/>
                <a:cs typeface="+mn-lt"/>
                <a:sym typeface="+mn-ea"/>
              </a:endParaRPr>
            </a:p>
          </p:txBody>
        </p:sp>
      </p:grpSp>
      <p:sp>
        <p:nvSpPr>
          <p:cNvPr id="6" name="1"/>
          <p:cNvSpPr txBox="1"/>
          <p:nvPr>
            <p:custDataLst>
              <p:tags r:id="rId3"/>
            </p:custDataLst>
          </p:nvPr>
        </p:nvSpPr>
        <p:spPr>
          <a:xfrm>
            <a:off x="592455" y="356235"/>
            <a:ext cx="6431083"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三、家庭因素对中职生健康的影响</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65" name="2"/>
          <p:cNvGrpSpPr/>
          <p:nvPr/>
        </p:nvGrpSpPr>
        <p:grpSpPr>
          <a:xfrm>
            <a:off x="1458595" y="2134870"/>
            <a:ext cx="2486025" cy="4093210"/>
            <a:chOff x="7087" y="3662"/>
            <a:chExt cx="3915" cy="6446"/>
          </a:xfrm>
        </p:grpSpPr>
        <p:grpSp>
          <p:nvGrpSpPr>
            <p:cNvPr id="63" name="组合 62"/>
            <p:cNvGrpSpPr/>
            <p:nvPr/>
          </p:nvGrpSpPr>
          <p:grpSpPr>
            <a:xfrm>
              <a:off x="7087" y="3662"/>
              <a:ext cx="3915" cy="6446"/>
              <a:chOff x="7087" y="3662"/>
              <a:chExt cx="3915" cy="6446"/>
            </a:xfrm>
          </p:grpSpPr>
          <p:sp>
            <p:nvSpPr>
              <p:cNvPr id="58" name="圆角矩形 57"/>
              <p:cNvSpPr/>
              <p:nvPr/>
            </p:nvSpPr>
            <p:spPr>
              <a:xfrm>
                <a:off x="7087" y="4177"/>
                <a:ext cx="3915" cy="593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7452" y="3662"/>
                <a:ext cx="3188" cy="1185"/>
                <a:chOff x="2730" y="3462"/>
                <a:chExt cx="3188" cy="1185"/>
              </a:xfrm>
            </p:grpSpPr>
            <p:sp>
              <p:nvSpPr>
                <p:cNvPr id="61" name="圆角矩形 60"/>
                <p:cNvSpPr/>
                <p:nvPr>
                  <p:custDataLst>
                    <p:tags r:id="rId4"/>
                  </p:custDataLst>
                </p:nvPr>
              </p:nvSpPr>
              <p:spPr>
                <a:xfrm>
                  <a:off x="2730" y="3462"/>
                  <a:ext cx="3188" cy="1185"/>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custDataLst>
                    <p:tags r:id="rId5"/>
                  </p:custDataLst>
                </p:nvPr>
              </p:nvSpPr>
              <p:spPr>
                <a:xfrm>
                  <a:off x="3014" y="3496"/>
                  <a:ext cx="2620" cy="1115"/>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一</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家庭支持与关爱</a:t>
                  </a:r>
                  <a:endPar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endParaRPr>
                </a:p>
              </p:txBody>
            </p:sp>
          </p:grpSp>
        </p:grpSp>
        <p:sp>
          <p:nvSpPr>
            <p:cNvPr id="64" name="文本框 63"/>
            <p:cNvSpPr txBox="1"/>
            <p:nvPr>
              <p:custDataLst>
                <p:tags r:id="rId6"/>
              </p:custDataLst>
            </p:nvPr>
          </p:nvSpPr>
          <p:spPr>
            <a:xfrm>
              <a:off x="7210" y="5018"/>
              <a:ext cx="3650" cy="4812"/>
            </a:xfrm>
            <a:prstGeom prst="rect">
              <a:avLst/>
            </a:prstGeom>
            <a:noFill/>
          </p:spPr>
          <p:txBody>
            <a:bodyPr wrap="square" rtlCol="0" anchor="t">
              <a:spAutoFit/>
            </a:bodyPr>
            <a:lstStyle/>
            <a:p>
              <a:pPr indent="457200" algn="just"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家庭是中职生最重要的支持系统，良好的家庭支持和关爱对中职生的身心健康至关重要。家庭成员的关注、理解和支持有助于中职生塑造积极的自我形象和应对压力。</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endParaRPr>
            </a:p>
          </p:txBody>
        </p:sp>
      </p:grpSp>
      <p:grpSp>
        <p:nvGrpSpPr>
          <p:cNvPr id="66" name="3"/>
          <p:cNvGrpSpPr/>
          <p:nvPr/>
        </p:nvGrpSpPr>
        <p:grpSpPr>
          <a:xfrm>
            <a:off x="4853305" y="2134870"/>
            <a:ext cx="2486025" cy="4093210"/>
            <a:chOff x="7088" y="3662"/>
            <a:chExt cx="3915" cy="6446"/>
          </a:xfrm>
        </p:grpSpPr>
        <p:grpSp>
          <p:nvGrpSpPr>
            <p:cNvPr id="67" name="组合 66"/>
            <p:cNvGrpSpPr/>
            <p:nvPr/>
          </p:nvGrpSpPr>
          <p:grpSpPr>
            <a:xfrm>
              <a:off x="7088" y="3662"/>
              <a:ext cx="3915" cy="6446"/>
              <a:chOff x="7088" y="3662"/>
              <a:chExt cx="3915" cy="6446"/>
            </a:xfrm>
          </p:grpSpPr>
          <p:sp>
            <p:nvSpPr>
              <p:cNvPr id="68" name="圆角矩形 67"/>
              <p:cNvSpPr/>
              <p:nvPr>
                <p:custDataLst>
                  <p:tags r:id="rId7"/>
                </p:custDataLst>
              </p:nvPr>
            </p:nvSpPr>
            <p:spPr>
              <a:xfrm>
                <a:off x="7088" y="4177"/>
                <a:ext cx="3915" cy="593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a:off x="7452" y="3662"/>
                <a:ext cx="3188" cy="1149"/>
                <a:chOff x="2730" y="3462"/>
                <a:chExt cx="3188" cy="1149"/>
              </a:xfrm>
            </p:grpSpPr>
            <p:sp>
              <p:nvSpPr>
                <p:cNvPr id="70" name="圆角矩形 69"/>
                <p:cNvSpPr/>
                <p:nvPr>
                  <p:custDataLst>
                    <p:tags r:id="rId8"/>
                  </p:custDataLst>
                </p:nvPr>
              </p:nvSpPr>
              <p:spPr>
                <a:xfrm>
                  <a:off x="2730" y="3462"/>
                  <a:ext cx="3188" cy="1149"/>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custDataLst>
                    <p:tags r:id="rId9"/>
                  </p:custDataLst>
                </p:nvPr>
              </p:nvSpPr>
              <p:spPr>
                <a:xfrm>
                  <a:off x="3013" y="3722"/>
                  <a:ext cx="2620" cy="628"/>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二</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家庭教育</a:t>
                  </a:r>
                  <a:endPar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endParaRPr>
                </a:p>
              </p:txBody>
            </p:sp>
          </p:grpSp>
        </p:grpSp>
        <p:sp>
          <p:nvSpPr>
            <p:cNvPr id="73" name="文本框 72"/>
            <p:cNvSpPr txBox="1"/>
            <p:nvPr>
              <p:custDataLst>
                <p:tags r:id="rId10"/>
              </p:custDataLst>
            </p:nvPr>
          </p:nvSpPr>
          <p:spPr>
            <a:xfrm>
              <a:off x="7210" y="5075"/>
              <a:ext cx="3631" cy="3765"/>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家庭对中职生进行的教育和指导对其健康发展起着重要作用。家庭教育方式、价值观和行为范例对中职生的态度、行为和决策都会产生影响。</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grpSp>
        <p:nvGrpSpPr>
          <p:cNvPr id="74" name="4"/>
          <p:cNvGrpSpPr/>
          <p:nvPr/>
        </p:nvGrpSpPr>
        <p:grpSpPr>
          <a:xfrm>
            <a:off x="8247380" y="2134870"/>
            <a:ext cx="2486025" cy="4093210"/>
            <a:chOff x="7088" y="3662"/>
            <a:chExt cx="3915" cy="6446"/>
          </a:xfrm>
        </p:grpSpPr>
        <p:grpSp>
          <p:nvGrpSpPr>
            <p:cNvPr id="75" name="组合 74"/>
            <p:cNvGrpSpPr/>
            <p:nvPr/>
          </p:nvGrpSpPr>
          <p:grpSpPr>
            <a:xfrm>
              <a:off x="7088" y="3662"/>
              <a:ext cx="3915" cy="6446"/>
              <a:chOff x="7088" y="3662"/>
              <a:chExt cx="3915" cy="6446"/>
            </a:xfrm>
          </p:grpSpPr>
          <p:sp>
            <p:nvSpPr>
              <p:cNvPr id="76" name="圆角矩形 75"/>
              <p:cNvSpPr/>
              <p:nvPr>
                <p:custDataLst>
                  <p:tags r:id="rId11"/>
                </p:custDataLst>
              </p:nvPr>
            </p:nvSpPr>
            <p:spPr>
              <a:xfrm>
                <a:off x="7088" y="4177"/>
                <a:ext cx="3915" cy="593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7452" y="3662"/>
                <a:ext cx="3188" cy="1149"/>
                <a:chOff x="2730" y="3462"/>
                <a:chExt cx="3188" cy="1149"/>
              </a:xfrm>
            </p:grpSpPr>
            <p:sp>
              <p:nvSpPr>
                <p:cNvPr id="78" name="圆角矩形 77"/>
                <p:cNvSpPr/>
                <p:nvPr>
                  <p:custDataLst>
                    <p:tags r:id="rId12"/>
                  </p:custDataLst>
                </p:nvPr>
              </p:nvSpPr>
              <p:spPr>
                <a:xfrm>
                  <a:off x="2730" y="3462"/>
                  <a:ext cx="3188" cy="1149"/>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p:cNvSpPr txBox="1"/>
                <p:nvPr>
                  <p:custDataLst>
                    <p:tags r:id="rId13"/>
                  </p:custDataLst>
                </p:nvPr>
              </p:nvSpPr>
              <p:spPr>
                <a:xfrm>
                  <a:off x="3013" y="3722"/>
                  <a:ext cx="2620" cy="628"/>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三</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家庭氛围</a:t>
                  </a:r>
                  <a:endPar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endParaRPr>
                </a:p>
              </p:txBody>
            </p:sp>
          </p:grpSp>
        </p:grpSp>
        <p:sp>
          <p:nvSpPr>
            <p:cNvPr id="81" name="文本框 80"/>
            <p:cNvSpPr txBox="1"/>
            <p:nvPr>
              <p:custDataLst>
                <p:tags r:id="rId14"/>
              </p:custDataLst>
            </p:nvPr>
          </p:nvSpPr>
          <p:spPr>
            <a:xfrm>
              <a:off x="7248" y="5078"/>
              <a:ext cx="3584" cy="3765"/>
            </a:xfrm>
            <a:prstGeom prst="rect">
              <a:avLst/>
            </a:prstGeom>
            <a:noFill/>
          </p:spPr>
          <p:txBody>
            <a:bodyPr wrap="square" rtlCol="0" anchor="t">
              <a:spAutoFit/>
            </a:bodyPr>
            <a:lstStyle/>
            <a:p>
              <a:pPr indent="457200" algn="just"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家庭的氛围和气氛对中职生的身心健康有直接影响。积极的家庭氛围、和睦的家庭关系和积极的沟通模式有助于中职生心理的健康发展。</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strips(downLeft)">
                                      <p:cBhvr>
                                        <p:cTn id="7" dur="500"/>
                                        <p:tgtEl>
                                          <p:spTgt spid="65"/>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strips(downLeft)">
                                      <p:cBhvr>
                                        <p:cTn id="11" dur="500"/>
                                        <p:tgtEl>
                                          <p:spTgt spid="66"/>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strips(downLeft)">
                                      <p:cBhvr>
                                        <p:cTn id="15" dur="500"/>
                                        <p:tgtEl>
                                          <p:spTgt spid="74"/>
                                        </p:tgtEl>
                                      </p:cBhvr>
                                    </p:animEffect>
                                  </p:childTnLst>
                                </p:cTn>
                              </p:par>
                            </p:childTnLst>
                          </p:cTn>
                        </p:par>
                        <p:par>
                          <p:cTn id="16" fill="hold">
                            <p:stCondLst>
                              <p:cond delay="1500"/>
                            </p:stCondLst>
                            <p:childTnLst>
                              <p:par>
                                <p:cTn id="17" presetID="18" presetClass="entr" presetSubtype="12"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trips(downLeft)">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
          <p:cNvGrpSpPr/>
          <p:nvPr/>
        </p:nvGrpSpPr>
        <p:grpSpPr>
          <a:xfrm>
            <a:off x="671512" y="1349375"/>
            <a:ext cx="6772275" cy="1010285"/>
            <a:chOff x="1112" y="2325"/>
            <a:chExt cx="10665" cy="1591"/>
          </a:xfrm>
        </p:grpSpPr>
        <p:sp>
          <p:nvSpPr>
            <p:cNvPr id="3" name="直角三角形 2"/>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5" name="任意多边形: 形状 17"/>
            <p:cNvSpPr/>
            <p:nvPr>
              <p:custDataLst>
                <p:tags r:id="rId2"/>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ea typeface="+mn-lt"/>
                  <a:cs typeface="+mn-lt"/>
                  <a:sym typeface="+mn-ea"/>
                </a:rPr>
                <a:t>(</a:t>
              </a:r>
              <a:r>
                <a:rPr lang="zh-CN" altLang="en-US" sz="2000" b="1" dirty="0">
                  <a:ea typeface="+mn-lt"/>
                  <a:cs typeface="+mn-lt"/>
                  <a:sym typeface="+mn-ea"/>
                </a:rPr>
                <a:t>四</a:t>
              </a:r>
              <a:r>
                <a:rPr lang="en-US" altLang="zh-CN" sz="2000" b="1" dirty="0">
                  <a:ea typeface="+mn-lt"/>
                  <a:cs typeface="+mn-lt"/>
                  <a:sym typeface="+mn-ea"/>
                </a:rPr>
                <a:t>)</a:t>
              </a:r>
              <a:r>
                <a:rPr lang="zh-CN" altLang="en-US" sz="2000" b="1" dirty="0">
                  <a:ea typeface="+mn-lt"/>
                  <a:cs typeface="+mn-lt"/>
                  <a:sym typeface="+mn-ea"/>
                </a:rPr>
                <a:t>亚健康的预防措施</a:t>
              </a:r>
              <a:endParaRPr lang="zh-CN" altLang="en-US" sz="2000" b="1" dirty="0">
                <a:ea typeface="+mn-lt"/>
                <a:cs typeface="+mn-lt"/>
                <a:sym typeface="+mn-ea"/>
              </a:endParaRPr>
            </a:p>
          </p:txBody>
        </p:sp>
      </p:grpSp>
      <p:sp>
        <p:nvSpPr>
          <p:cNvPr id="6" name="1"/>
          <p:cNvSpPr txBox="1"/>
          <p:nvPr>
            <p:custDataLst>
              <p:tags r:id="rId3"/>
            </p:custDataLst>
          </p:nvPr>
        </p:nvSpPr>
        <p:spPr>
          <a:xfrm>
            <a:off x="592455" y="356235"/>
            <a:ext cx="6431083"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三、家庭因素对中职生健康的影响</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65" name="2"/>
          <p:cNvGrpSpPr/>
          <p:nvPr/>
        </p:nvGrpSpPr>
        <p:grpSpPr>
          <a:xfrm>
            <a:off x="1458595" y="2134870"/>
            <a:ext cx="2486025" cy="4093210"/>
            <a:chOff x="7087" y="3662"/>
            <a:chExt cx="3915" cy="6446"/>
          </a:xfrm>
        </p:grpSpPr>
        <p:grpSp>
          <p:nvGrpSpPr>
            <p:cNvPr id="63" name="组合 62"/>
            <p:cNvGrpSpPr/>
            <p:nvPr/>
          </p:nvGrpSpPr>
          <p:grpSpPr>
            <a:xfrm>
              <a:off x="7087" y="3662"/>
              <a:ext cx="3915" cy="6446"/>
              <a:chOff x="7087" y="3662"/>
              <a:chExt cx="3915" cy="6446"/>
            </a:xfrm>
          </p:grpSpPr>
          <p:sp>
            <p:nvSpPr>
              <p:cNvPr id="58" name="圆角矩形 57"/>
              <p:cNvSpPr/>
              <p:nvPr/>
            </p:nvSpPr>
            <p:spPr>
              <a:xfrm>
                <a:off x="7087" y="4177"/>
                <a:ext cx="3915" cy="593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7452" y="3662"/>
                <a:ext cx="3188" cy="1185"/>
                <a:chOff x="2730" y="3462"/>
                <a:chExt cx="3188" cy="1185"/>
              </a:xfrm>
            </p:grpSpPr>
            <p:sp>
              <p:nvSpPr>
                <p:cNvPr id="61" name="圆角矩形 60"/>
                <p:cNvSpPr/>
                <p:nvPr>
                  <p:custDataLst>
                    <p:tags r:id="rId4"/>
                  </p:custDataLst>
                </p:nvPr>
              </p:nvSpPr>
              <p:spPr>
                <a:xfrm>
                  <a:off x="2730" y="3462"/>
                  <a:ext cx="3188" cy="1185"/>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custDataLst>
                    <p:tags r:id="rId5"/>
                  </p:custDataLst>
                </p:nvPr>
              </p:nvSpPr>
              <p:spPr>
                <a:xfrm>
                  <a:off x="3014" y="3496"/>
                  <a:ext cx="2620" cy="1115"/>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四</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家庭环境和资源</a:t>
                  </a:r>
                  <a:endPar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endParaRPr>
                </a:p>
              </p:txBody>
            </p:sp>
          </p:grpSp>
        </p:grpSp>
        <p:sp>
          <p:nvSpPr>
            <p:cNvPr id="64" name="文本框 63"/>
            <p:cNvSpPr txBox="1"/>
            <p:nvPr>
              <p:custDataLst>
                <p:tags r:id="rId6"/>
              </p:custDataLst>
            </p:nvPr>
          </p:nvSpPr>
          <p:spPr>
            <a:xfrm>
              <a:off x="7210" y="5018"/>
              <a:ext cx="3650" cy="4812"/>
            </a:xfrm>
            <a:prstGeom prst="rect">
              <a:avLst/>
            </a:prstGeom>
            <a:noFill/>
          </p:spPr>
          <p:txBody>
            <a:bodyPr wrap="square" rtlCol="0" anchor="t">
              <a:spAutoFit/>
            </a:bodyPr>
            <a:lstStyle/>
            <a:p>
              <a:pPr indent="457200" algn="just"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rPr>
                <a:t>家庭的物质条件、教育资源和环境对中职生的健康和发展也起着重要作用。良好的家庭环境和资源为中职生提供了更好的学习条件和学习机会，可以促进中职生全面发展。</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汉仪旗黑-55简" panose="00020600040101010101" charset="-128"/>
                <a:sym typeface="+mn-ea"/>
              </a:endParaRPr>
            </a:p>
          </p:txBody>
        </p:sp>
      </p:grpSp>
      <p:grpSp>
        <p:nvGrpSpPr>
          <p:cNvPr id="66" name="3"/>
          <p:cNvGrpSpPr/>
          <p:nvPr/>
        </p:nvGrpSpPr>
        <p:grpSpPr>
          <a:xfrm>
            <a:off x="4853305" y="2134870"/>
            <a:ext cx="2486025" cy="4093210"/>
            <a:chOff x="7088" y="3662"/>
            <a:chExt cx="3915" cy="6446"/>
          </a:xfrm>
        </p:grpSpPr>
        <p:grpSp>
          <p:nvGrpSpPr>
            <p:cNvPr id="67" name="组合 66"/>
            <p:cNvGrpSpPr/>
            <p:nvPr/>
          </p:nvGrpSpPr>
          <p:grpSpPr>
            <a:xfrm>
              <a:off x="7088" y="3662"/>
              <a:ext cx="3915" cy="6446"/>
              <a:chOff x="7088" y="3662"/>
              <a:chExt cx="3915" cy="6446"/>
            </a:xfrm>
          </p:grpSpPr>
          <p:sp>
            <p:nvSpPr>
              <p:cNvPr id="68" name="圆角矩形 67"/>
              <p:cNvSpPr/>
              <p:nvPr>
                <p:custDataLst>
                  <p:tags r:id="rId7"/>
                </p:custDataLst>
              </p:nvPr>
            </p:nvSpPr>
            <p:spPr>
              <a:xfrm>
                <a:off x="7088" y="4177"/>
                <a:ext cx="3915" cy="593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a:off x="7452" y="3662"/>
                <a:ext cx="3188" cy="1149"/>
                <a:chOff x="2730" y="3462"/>
                <a:chExt cx="3188" cy="1149"/>
              </a:xfrm>
            </p:grpSpPr>
            <p:sp>
              <p:nvSpPr>
                <p:cNvPr id="70" name="圆角矩形 69"/>
                <p:cNvSpPr/>
                <p:nvPr>
                  <p:custDataLst>
                    <p:tags r:id="rId8"/>
                  </p:custDataLst>
                </p:nvPr>
              </p:nvSpPr>
              <p:spPr>
                <a:xfrm>
                  <a:off x="2730" y="3462"/>
                  <a:ext cx="3188" cy="1149"/>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custDataLst>
                    <p:tags r:id="rId9"/>
                  </p:custDataLst>
                </p:nvPr>
              </p:nvSpPr>
              <p:spPr>
                <a:xfrm>
                  <a:off x="3013" y="3496"/>
                  <a:ext cx="2620" cy="1115"/>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五</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家庭冲突和压力</a:t>
                  </a:r>
                  <a:endPar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endParaRPr>
                </a:p>
              </p:txBody>
            </p:sp>
          </p:grpSp>
        </p:grpSp>
        <p:sp>
          <p:nvSpPr>
            <p:cNvPr id="73" name="文本框 72"/>
            <p:cNvSpPr txBox="1"/>
            <p:nvPr>
              <p:custDataLst>
                <p:tags r:id="rId10"/>
              </p:custDataLst>
            </p:nvPr>
          </p:nvSpPr>
          <p:spPr>
            <a:xfrm>
              <a:off x="7210" y="5075"/>
              <a:ext cx="3631" cy="3765"/>
            </a:xfrm>
            <a:prstGeom prst="rect">
              <a:avLst/>
            </a:prstGeom>
            <a:noFill/>
          </p:spPr>
          <p:txBody>
            <a:bodyPr wrap="square" rtlCol="0" anchor="t">
              <a:spAutoFit/>
            </a:bodyPr>
            <a:lstStyle/>
            <a:p>
              <a:pPr indent="457200" algn="just">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家庭冲突和过度的压力对中职生的健康可能带来负面影响。家庭冲突和紧张的家庭氛围可能增加中职生的心理压力和焦虑感。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grpSp>
        <p:nvGrpSpPr>
          <p:cNvPr id="74" name="4"/>
          <p:cNvGrpSpPr/>
          <p:nvPr/>
        </p:nvGrpSpPr>
        <p:grpSpPr>
          <a:xfrm>
            <a:off x="8247380" y="2103755"/>
            <a:ext cx="2486025" cy="4124325"/>
            <a:chOff x="7088" y="3613"/>
            <a:chExt cx="3915" cy="6495"/>
          </a:xfrm>
        </p:grpSpPr>
        <p:grpSp>
          <p:nvGrpSpPr>
            <p:cNvPr id="75" name="组合 74"/>
            <p:cNvGrpSpPr/>
            <p:nvPr/>
          </p:nvGrpSpPr>
          <p:grpSpPr>
            <a:xfrm>
              <a:off x="7088" y="3613"/>
              <a:ext cx="3915" cy="6495"/>
              <a:chOff x="7088" y="3613"/>
              <a:chExt cx="3915" cy="6495"/>
            </a:xfrm>
          </p:grpSpPr>
          <p:sp>
            <p:nvSpPr>
              <p:cNvPr id="76" name="圆角矩形 75"/>
              <p:cNvSpPr/>
              <p:nvPr>
                <p:custDataLst>
                  <p:tags r:id="rId11"/>
                </p:custDataLst>
              </p:nvPr>
            </p:nvSpPr>
            <p:spPr>
              <a:xfrm>
                <a:off x="7088" y="4177"/>
                <a:ext cx="3915" cy="593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7340" y="3613"/>
                <a:ext cx="3188" cy="1149"/>
                <a:chOff x="2618" y="3413"/>
                <a:chExt cx="3188" cy="1149"/>
              </a:xfrm>
            </p:grpSpPr>
            <p:sp>
              <p:nvSpPr>
                <p:cNvPr id="78" name="圆角矩形 77"/>
                <p:cNvSpPr/>
                <p:nvPr>
                  <p:custDataLst>
                    <p:tags r:id="rId12"/>
                  </p:custDataLst>
                </p:nvPr>
              </p:nvSpPr>
              <p:spPr>
                <a:xfrm>
                  <a:off x="2618" y="3413"/>
                  <a:ext cx="3188" cy="1149"/>
                </a:xfrm>
                <a:prstGeom prst="roundRect">
                  <a:avLst>
                    <a:gd name="adj" fmla="val 22844"/>
                  </a:avLst>
                </a:prstGeom>
                <a:gradFill>
                  <a:gsLst>
                    <a:gs pos="0">
                      <a:srgbClr val="016CD4"/>
                    </a:gs>
                    <a:gs pos="100000">
                      <a:srgbClr val="99DAF9"/>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p:cNvSpPr txBox="1"/>
                <p:nvPr>
                  <p:custDataLst>
                    <p:tags r:id="rId13"/>
                  </p:custDataLst>
                </p:nvPr>
              </p:nvSpPr>
              <p:spPr>
                <a:xfrm>
                  <a:off x="2902" y="3419"/>
                  <a:ext cx="2620" cy="1115"/>
                </a:xfrm>
                <a:prstGeom prst="rect">
                  <a:avLst/>
                </a:prstGeom>
                <a:noFill/>
              </p:spPr>
              <p:txBody>
                <a:bodyPr wrap="squar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六</a:t>
                  </a:r>
                  <a:r>
                    <a:rPr lang="en-US" altLang="zh-CN"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rPr>
                    <a:t>家庭健康习惯</a:t>
                  </a:r>
                  <a:endParaRPr lang="zh-CN" altLang="en-US" sz="2000" b="1" dirty="0">
                    <a:solidFill>
                      <a:schemeClr val="bg1"/>
                    </a:solidFill>
                    <a:latin typeface="微软雅黑" panose="020B0503020204020204" pitchFamily="34" charset="-122"/>
                    <a:ea typeface="微软雅黑" panose="020B0503020204020204" pitchFamily="34" charset="-122"/>
                    <a:cs typeface="汉仪旗黑-55简" panose="00020600040101010101" charset="-128"/>
                    <a:sym typeface="+mn-ea"/>
                  </a:endParaRPr>
                </a:p>
              </p:txBody>
            </p:sp>
          </p:grpSp>
        </p:grpSp>
        <p:sp>
          <p:nvSpPr>
            <p:cNvPr id="81" name="文本框 80"/>
            <p:cNvSpPr txBox="1"/>
            <p:nvPr>
              <p:custDataLst>
                <p:tags r:id="rId14"/>
              </p:custDataLst>
            </p:nvPr>
          </p:nvSpPr>
          <p:spPr>
            <a:xfrm>
              <a:off x="7248" y="5078"/>
              <a:ext cx="3584" cy="3765"/>
            </a:xfrm>
            <a:prstGeom prst="rect">
              <a:avLst/>
            </a:prstGeom>
            <a:noFill/>
          </p:spPr>
          <p:txBody>
            <a:bodyPr wrap="square" rtlCol="0" anchor="t">
              <a:spAutoFit/>
            </a:bodyPr>
            <a:lstStyle/>
            <a:p>
              <a:pPr indent="457200" algn="just" fontAlgn="auto">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rPr>
                <a:t>家庭的健康习惯和生活方式对中职生的身体健康有重要影响。健康的饮食、适度的运动、规律的作息和预防疾病的意识都可以从家庭中获得。</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strips(downLeft)">
                                      <p:cBhvr>
                                        <p:cTn id="7" dur="500"/>
                                        <p:tgtEl>
                                          <p:spTgt spid="65"/>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strips(downLeft)">
                                      <p:cBhvr>
                                        <p:cTn id="11" dur="500"/>
                                        <p:tgtEl>
                                          <p:spTgt spid="66"/>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strips(downLeft)">
                                      <p:cBhvr>
                                        <p:cTn id="15" dur="500"/>
                                        <p:tgtEl>
                                          <p:spTgt spid="74"/>
                                        </p:tgtEl>
                                      </p:cBhvr>
                                    </p:animEffect>
                                  </p:childTnLst>
                                </p:cTn>
                              </p:par>
                            </p:childTnLst>
                          </p:cTn>
                        </p:par>
                        <p:par>
                          <p:cTn id="16" fill="hold">
                            <p:stCondLst>
                              <p:cond delay="1500"/>
                            </p:stCondLst>
                            <p:childTnLst>
                              <p:par>
                                <p:cTn id="17" presetID="18" presetClass="entr" presetSubtype="12"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trips(downLeft)">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3"/>
          <p:cNvGrpSpPr/>
          <p:nvPr/>
        </p:nvGrpSpPr>
        <p:grpSpPr>
          <a:xfrm>
            <a:off x="3139421" y="1561551"/>
            <a:ext cx="5913158" cy="1867449"/>
            <a:chOff x="1050" y="3008"/>
            <a:chExt cx="9312" cy="2941"/>
          </a:xfrm>
        </p:grpSpPr>
        <p:sp>
          <p:nvSpPr>
            <p:cNvPr id="11" name="矩形 10"/>
            <p:cNvSpPr/>
            <p:nvPr>
              <p:custDataLst>
                <p:tags r:id="rId1"/>
              </p:custDataLst>
            </p:nvPr>
          </p:nvSpPr>
          <p:spPr>
            <a:xfrm>
              <a:off x="1050" y="4272"/>
              <a:ext cx="9271" cy="167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健康与健康教育</a:t>
              </a:r>
              <a:endPar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endParaRPr>
            </a:p>
          </p:txBody>
        </p:sp>
        <p:sp>
          <p:nvSpPr>
            <p:cNvPr id="12" name="矩形 11"/>
            <p:cNvSpPr/>
            <p:nvPr>
              <p:custDataLst>
                <p:tags r:id="rId2"/>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单元一</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pic>
        <p:nvPicPr>
          <p:cNvPr id="8" name="图片 7" descr="卡通人物&#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p:cNvPicPr>
            <a:picLocks noChangeAspect="1"/>
          </p:cNvPicPr>
          <p:nvPr/>
        </p:nvPicPr>
        <p:blipFill>
          <a:blip r:embed="rId4"/>
          <a:stretch>
            <a:fillRect/>
          </a:stretch>
        </p:blipFill>
        <p:spPr>
          <a:xfrm>
            <a:off x="374381" y="3160212"/>
            <a:ext cx="3802691" cy="3802691"/>
          </a:xfrm>
          <a:prstGeom prst="rect">
            <a:avLst/>
          </a:prstGeom>
        </p:spPr>
      </p:pic>
    </p:spTree>
    <p:custDataLst>
      <p:tags r:id="rId5"/>
    </p:custData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247045"/>
            <a:ext cx="10744200" cy="1641475"/>
            <a:chOff x="1112" y="2325"/>
            <a:chExt cx="16920" cy="2585"/>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648"/>
              <a:ext cx="16500" cy="226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自我认知和态度</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03" y="3262"/>
              <a:ext cx="15958" cy="1377"/>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中职生对自己的认知和态度对其健康发展起着重要作用。积极的自我认知和乐观的态度有助于中职生积极应对压力、拥有良好的心理健康。</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五、个人因素对中职生健康的影响</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3046679"/>
            <a:ext cx="10744200" cy="1639570"/>
            <a:chOff x="1112" y="2325"/>
            <a:chExt cx="16920" cy="2582"/>
          </a:xfrm>
        </p:grpSpPr>
        <p:sp>
          <p:nvSpPr>
            <p:cNvPr id="5" name="直角三角形 4"/>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2" name="任意多边形: 形状 11"/>
            <p:cNvSpPr/>
            <p:nvPr>
              <p:custDataLst>
                <p:tags r:id="rId7"/>
              </p:custDataLst>
            </p:nvPr>
          </p:nvSpPr>
          <p:spPr>
            <a:xfrm>
              <a:off x="1532" y="2599"/>
              <a:ext cx="16500" cy="230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3" name="任意多边形: 形状 17"/>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自我管理和自律能力</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14" name="文本框 13"/>
            <p:cNvSpPr txBox="1"/>
            <p:nvPr>
              <p:custDataLst>
                <p:tags r:id="rId9"/>
              </p:custDataLst>
            </p:nvPr>
          </p:nvSpPr>
          <p:spPr>
            <a:xfrm>
              <a:off x="1803" y="3262"/>
              <a:ext cx="15958" cy="1377"/>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中职生的自我管理和自律能力对其健康至关重要。良好的自我管理能力包括合理规划时间、设定目标、制定学习计划，以及保持健康的生活方式。</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grpSp>
        <p:nvGrpSpPr>
          <p:cNvPr id="15" name="3"/>
          <p:cNvGrpSpPr/>
          <p:nvPr/>
        </p:nvGrpSpPr>
        <p:grpSpPr>
          <a:xfrm>
            <a:off x="723900" y="4868790"/>
            <a:ext cx="10730230" cy="1595755"/>
            <a:chOff x="1112" y="2325"/>
            <a:chExt cx="16898" cy="2513"/>
          </a:xfrm>
        </p:grpSpPr>
        <p:sp>
          <p:nvSpPr>
            <p:cNvPr id="19" name="直角三角形 18"/>
            <p:cNvSpPr/>
            <p:nvPr>
              <p:custDataLst>
                <p:tags r:id="rId10"/>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20" name="任意多边形: 形状 19"/>
            <p:cNvSpPr/>
            <p:nvPr>
              <p:custDataLst>
                <p:tags r:id="rId11"/>
              </p:custDataLst>
            </p:nvPr>
          </p:nvSpPr>
          <p:spPr>
            <a:xfrm>
              <a:off x="1510" y="2629"/>
              <a:ext cx="16500" cy="220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21" name="任意多边形: 形状 17"/>
            <p:cNvSpPr/>
            <p:nvPr>
              <p:custDataLst>
                <p:tags r:id="rId12"/>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自我保护和风险管理</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2" name="文本框 21"/>
            <p:cNvSpPr txBox="1"/>
            <p:nvPr>
              <p:custDataLst>
                <p:tags r:id="rId13"/>
              </p:custDataLst>
            </p:nvPr>
          </p:nvSpPr>
          <p:spPr>
            <a:xfrm>
              <a:off x="1803" y="3262"/>
              <a:ext cx="15958" cy="1377"/>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中职生需要具备自我保护和风险管理的能力，包括在社交场合中保护自己免受欺凌的能力，以及避免参与危险行为和冒险行为的意识。</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500"/>
                                        <p:tgtEl>
                                          <p:spTgt spid="3"/>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strips(downLeft)">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247045"/>
            <a:ext cx="10744200" cy="1641475"/>
            <a:chOff x="1112" y="2325"/>
            <a:chExt cx="16920" cy="2585"/>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648"/>
              <a:ext cx="16500" cy="226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积极的兴趣爱好和参与</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03" y="3262"/>
              <a:ext cx="15958" cy="1377"/>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积极的兴趣爱好和参与社团和课外活动对中职生的健康发展很重要。参与各种活动有助于兴趣和才能的培养，促进身体和心理的健康。</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五、个人因素对中职生健康的影响</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3046679"/>
            <a:ext cx="10744200" cy="1639570"/>
            <a:chOff x="1112" y="2325"/>
            <a:chExt cx="16920" cy="2582"/>
          </a:xfrm>
        </p:grpSpPr>
        <p:sp>
          <p:nvSpPr>
            <p:cNvPr id="5" name="直角三角形 4"/>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2" name="任意多边形: 形状 11"/>
            <p:cNvSpPr/>
            <p:nvPr>
              <p:custDataLst>
                <p:tags r:id="rId7"/>
              </p:custDataLst>
            </p:nvPr>
          </p:nvSpPr>
          <p:spPr>
            <a:xfrm>
              <a:off x="1532" y="2618"/>
              <a:ext cx="16500" cy="228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3" name="任意多边形: 形状 17"/>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五</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健康知识和意识</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14" name="文本框 13"/>
            <p:cNvSpPr txBox="1"/>
            <p:nvPr>
              <p:custDataLst>
                <p:tags r:id="rId9"/>
              </p:custDataLst>
            </p:nvPr>
          </p:nvSpPr>
          <p:spPr>
            <a:xfrm>
              <a:off x="1803" y="3262"/>
              <a:ext cx="15958" cy="1377"/>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中职生了解和掌握健康知识对其自身健康至关重要。了解健康的饮食、适度的运动、精神健康的重要性和预防疾病的方法等方面的知识有助于中职生维护健康。</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grpSp>
        <p:nvGrpSpPr>
          <p:cNvPr id="15" name="3"/>
          <p:cNvGrpSpPr/>
          <p:nvPr/>
        </p:nvGrpSpPr>
        <p:grpSpPr>
          <a:xfrm>
            <a:off x="723900" y="4868790"/>
            <a:ext cx="10730230" cy="1595755"/>
            <a:chOff x="1112" y="2325"/>
            <a:chExt cx="16898" cy="2513"/>
          </a:xfrm>
        </p:grpSpPr>
        <p:sp>
          <p:nvSpPr>
            <p:cNvPr id="19" name="直角三角形 18"/>
            <p:cNvSpPr/>
            <p:nvPr>
              <p:custDataLst>
                <p:tags r:id="rId10"/>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20" name="任意多边形: 形状 19"/>
            <p:cNvSpPr/>
            <p:nvPr>
              <p:custDataLst>
                <p:tags r:id="rId11"/>
              </p:custDataLst>
            </p:nvPr>
          </p:nvSpPr>
          <p:spPr>
            <a:xfrm>
              <a:off x="1510" y="2629"/>
              <a:ext cx="16500" cy="220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21" name="任意多边形: 形状 17"/>
            <p:cNvSpPr/>
            <p:nvPr>
              <p:custDataLst>
                <p:tags r:id="rId12"/>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六</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情绪管理和社交能力</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2" name="文本框 21"/>
            <p:cNvSpPr txBox="1"/>
            <p:nvPr>
              <p:custDataLst>
                <p:tags r:id="rId13"/>
              </p:custDataLst>
            </p:nvPr>
          </p:nvSpPr>
          <p:spPr>
            <a:xfrm>
              <a:off x="1803" y="3262"/>
              <a:ext cx="15958" cy="1377"/>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情绪管理和社交能力对中职生的健康和人际关系发展至关重要。中职生只有学会有效地管理情绪、积极应对压力、建立良好的人际关系和解决冲突的能力，才助于促进身心健康。</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500"/>
                                        <p:tgtEl>
                                          <p:spTgt spid="3"/>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strips(downLeft)">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卡通人物&#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p:cNvPicPr>
            <a:picLocks noChangeAspect="1"/>
          </p:cNvPicPr>
          <p:nvPr/>
        </p:nvPicPr>
        <p:blipFill>
          <a:blip r:embed="rId2"/>
          <a:stretch>
            <a:fillRect/>
          </a:stretch>
        </p:blipFill>
        <p:spPr>
          <a:xfrm>
            <a:off x="374381" y="3160212"/>
            <a:ext cx="3802691" cy="3802691"/>
          </a:xfrm>
          <a:prstGeom prst="rect">
            <a:avLst/>
          </a:prstGeom>
        </p:spPr>
      </p:pic>
      <p:grpSp>
        <p:nvGrpSpPr>
          <p:cNvPr id="10" name="3"/>
          <p:cNvGrpSpPr/>
          <p:nvPr/>
        </p:nvGrpSpPr>
        <p:grpSpPr>
          <a:xfrm>
            <a:off x="2803539" y="1571861"/>
            <a:ext cx="6584922" cy="1870624"/>
            <a:chOff x="-1334" y="3008"/>
            <a:chExt cx="14121" cy="2946"/>
          </a:xfrm>
        </p:grpSpPr>
        <p:sp>
          <p:nvSpPr>
            <p:cNvPr id="11" name="矩形 10"/>
            <p:cNvSpPr/>
            <p:nvPr>
              <p:custDataLst>
                <p:tags r:id="rId3"/>
              </p:custDataLst>
            </p:nvPr>
          </p:nvSpPr>
          <p:spPr>
            <a:xfrm>
              <a:off x="-1334" y="4277"/>
              <a:ext cx="14121" cy="167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饮食行为与健康</a:t>
              </a:r>
              <a:endPar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单元三</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spTree>
    <p:custDataLst>
      <p:tags r:id="rId5"/>
    </p:custData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custDataLst>
              <p:tags r:id="rId1"/>
            </p:custDataLst>
          </p:nvPr>
        </p:nvSpPr>
        <p:spPr>
          <a:xfrm>
            <a:off x="1494790" y="1576629"/>
            <a:ext cx="9202420" cy="4469942"/>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endPar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掌握中职生身体健康需要哪些营养的知识。</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学习中职生存在的营养问题知识。</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明确中职生应知的饮食卫生小常识。</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endPar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通过对饮食行为与健康知识的学习，有效掌握与之相关的知识，对健康产生积极影响。</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endPar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养成健康的生活方式，树立正确、健康的理念与观念。</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spTree>
  </p:cSld>
  <p:clrMapOvr>
    <a:masterClrMapping/>
  </p:clrMapOvr>
  <p:transition spd="slow" advTm="4000">
    <p:wip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custDataLst>
              <p:tags r:id="rId1"/>
            </p:custDataLst>
          </p:nvPr>
        </p:nvSpPr>
        <p:spPr>
          <a:xfrm>
            <a:off x="546908" y="1374132"/>
            <a:ext cx="11098183" cy="4654608"/>
          </a:xfrm>
          <a:prstGeom prst="rect">
            <a:avLst/>
          </a:prstGeom>
          <a:noFill/>
        </p:spPr>
        <p:txBody>
          <a:bodyPr wrap="square" rtlCol="0" anchor="t">
            <a:spAutoFit/>
          </a:bodyPr>
          <a:lstStyle/>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前一段时间，网上有一篇文章讲述了这样一个故事，</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国家有一位年仅</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17</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岁的少年，竟然出现了失明的情况。医生在询问后得知，原来他数十年来，几乎每天都会吃大量的垃圾食品，这样就会导致身体严重营养不良，所以眼睛向他发起了控诉，失明了。得知这个结果后，他的父母在医院里后悔大哭。</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在我们身边，垃圾食品实在太多了，而且垃圾食品往往味道非常的好，很受大众的喜欢。但是垃圾食品的营养元素基本都被破坏掉了，若长期吃会对我们的身体健康造成严重不良的影响。</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中职生正处在学知识、长身体并且脑力、体力劳动强度大的特殊生长发育阶段，加上学生所处的时代生活节奏加快，许多人在饮食上常常要求快速和便利。因此，快餐店里的汉堡、薯条、炸鸡、可乐成了中职生赶时间的最佳选择，超市里的泡面、便当、罐头食品、饼干、面包、饮料等各种加工食品琳琅满目，也常常取代正餐。</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spTree>
  </p:cSld>
  <p:clrMapOvr>
    <a:masterClrMapping/>
  </p:clrMapOvr>
  <p:transition spd="slow" advTm="4000">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custDataLst>
              <p:tags r:id="rId1"/>
            </p:custDataLst>
          </p:nvPr>
        </p:nvSpPr>
        <p:spPr>
          <a:xfrm>
            <a:off x="546909" y="1374132"/>
            <a:ext cx="7123016" cy="4654608"/>
          </a:xfrm>
          <a:prstGeom prst="rect">
            <a:avLst/>
          </a:prstGeom>
          <a:noFill/>
        </p:spPr>
        <p:txBody>
          <a:bodyPr wrap="square" rtlCol="0" anchor="t">
            <a:spAutoFit/>
          </a:bodyPr>
          <a:lstStyle/>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长久以来，中职生不良的饮食习惯往往导致吃进过多热量和有害身体的物质却浑然不知，一旦察觉时，身体可能已累积了过多脂肪和有害物质，不仅使体重直线上升，还会危害健康。因此，中职生养成良好的饮食习惯是非常重要的，也唯有培养正确的饮食观念，才是拥有健康的第一步。相关调查显示，将近三成的中职生有不吃早餐的习惯，或者女生追求瘦身减肥，尽量少吃，导致营养不良甚至生病。只有吸收足够的合适的营养作为物质基础，人才能够健康成长，否则就会由于缺乏营养或者营养过剩而影响身体健康。因此，摄入足够的营养是提高中职生健康水平、增强中职生身体素质的物质基础。</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pic>
        <p:nvPicPr>
          <p:cNvPr id="2" name="图片 1"/>
          <p:cNvPicPr>
            <a:picLocks noChangeAspect="1"/>
          </p:cNvPicPr>
          <p:nvPr/>
        </p:nvPicPr>
        <p:blipFill>
          <a:blip r:embed="rId2"/>
          <a:stretch>
            <a:fillRect/>
          </a:stretch>
        </p:blipFill>
        <p:spPr>
          <a:xfrm>
            <a:off x="7835091" y="2218740"/>
            <a:ext cx="3810000" cy="3810000"/>
          </a:xfrm>
          <a:prstGeom prst="rect">
            <a:avLst/>
          </a:prstGeom>
        </p:spPr>
      </p:pic>
    </p:spTree>
  </p:cSld>
  <p:clrMapOvr>
    <a:masterClrMapping/>
  </p:clrMapOvr>
  <p:transition spd="slow" advTm="4000">
    <p:wip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06120" y="1476375"/>
            <a:ext cx="10744200" cy="4905375"/>
            <a:chOff x="1112" y="2325"/>
            <a:chExt cx="16920" cy="7725"/>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594"/>
              <a:ext cx="16500" cy="745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热能营养素</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57" y="3366"/>
              <a:ext cx="9340" cy="6612"/>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人体所需营养物质可概括为七大类：蛋白质、脂类、糖类、维生素、无机盐、水和纤维素。其中，蛋白质、脂类和糖类统称为</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热能营养物质</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蛋白质</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蛋白质由</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种氨基酸组成，是一切生命现象的物质基础，是构成机体成分、更新修补组织、调节生理功能、供给热能的重要营养素。蛋白质主要来自食物，尤其是肉类、鱼类、蛋类和奶类，而各种植物性食物中也含有不等量的蛋白质。</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正常成人对蛋白质的需求量为每日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100~120g</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一、学生身体健康需要的营养</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a:stretch>
            <a:fillRect/>
          </a:stretch>
        </p:blipFill>
        <p:spPr>
          <a:xfrm>
            <a:off x="7316470" y="2365588"/>
            <a:ext cx="3770017" cy="3822378"/>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06120" y="1476375"/>
            <a:ext cx="10744200" cy="5025390"/>
            <a:chOff x="1112" y="2325"/>
            <a:chExt cx="16920" cy="7914"/>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644"/>
              <a:ext cx="16500" cy="7595"/>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热能营养素</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57" y="3438"/>
              <a:ext cx="8968" cy="6612"/>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脂类</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主要生理功能包括：构成组织细胞的成分，如神经、大脑等；供给和储存能量；提供脂溶性维生素及必需的脂肪酸。</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膳食中的脂肪主要来源于动物脂肪和植物油。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糖类</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主要生理功能包括：供给热能，糖类是人体最主要、最经济、最安全的热能来源；参与构成生命的重要物质；调节蛋白质、脂肪的代谢。</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食物中的糖类有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种存在形式：单糖、双糖和多糖。</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一、学生身体健康需要的营养</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6"/>
          <a:stretch>
            <a:fillRect/>
          </a:stretch>
        </p:blipFill>
        <p:spPr>
          <a:xfrm>
            <a:off x="7080250" y="2183130"/>
            <a:ext cx="4138930" cy="4138930"/>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06120" y="1476375"/>
            <a:ext cx="10744200" cy="5025390"/>
            <a:chOff x="1112" y="2325"/>
            <a:chExt cx="16920" cy="7914"/>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594"/>
              <a:ext cx="16500" cy="7645"/>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622300">
                <a:lnSpc>
                  <a:spcPct val="90000"/>
                </a:lnSpc>
                <a:spcBef>
                  <a:spcPct val="0"/>
                </a:spcBef>
                <a:spcAft>
                  <a:spcPct val="35000"/>
                </a:spcAft>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无机盐和维生素</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57" y="3426"/>
              <a:ext cx="15969" cy="6612"/>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无机盐</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无机盐不能产生热，但它是构成人体成分的原料，具有调节生理机能的作用。</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钙。钙的主要功能是能构成骨骼和牙齿，人体内</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99%</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的钙集中在骨骼和牙齿中。钙的最佳食物来源是奶和奶制品，还有虾皮、海带和豆制品。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铁。铁在体内参与血红蛋白、肌肉组织中的肌红蛋白及一些含铁酶和含铁蛋白质的合成。膳食中的铁有两种来源：动物的肌肉、肝脏、血液；植物性食物。</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锌。锌在体内主要构成许多种酶，对维护机体正常代谢和生长发育非常重要，缺锌可引起食欲不振、偏食、厌食等。锌主要来自海产品及动物性食品。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碘。碘主要集中在甲状腺内，是合成甲状腺激素的主要原料，甲状腺素对机体正常代谢和生长发育起调节作用。预防碘缺乏症的有效措施是食用强化碘盐。</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一、学生身体健康需要的营养</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06120" y="1208353"/>
            <a:ext cx="10744200" cy="5011420"/>
            <a:chOff x="1112" y="2325"/>
            <a:chExt cx="16920" cy="7892"/>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582"/>
              <a:ext cx="16500" cy="7635"/>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无机盐和维生素</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57" y="3357"/>
              <a:ext cx="15811" cy="6612"/>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维生素</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维生素是维持人体正常生理机能和进行新陈代谢不可缺少的物质。</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维生素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。生理功能：一是维持暗视力，二是维持上皮组织的正常形成。主要来自蔬菜、水果中的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β</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胡萝卜素、动物肝脏、奶制品。缺乏可导致皮肤干燥，上呼吸道、消化道、泌尿生殖黏膜组织抵抗力下降，眼结膜、角膜干燥发炎，溃疡等。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维生素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。作用：调节钙、磷的吸收、利用及排泄。</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维生素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B</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族。易缺乏的有维生素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B</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、维生素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B2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。维生素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B</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主要来源于动物食品，糠谷类及蔬菜水果中也含有一定量的维生素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B</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。缺乏维生素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B</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，可发生口腔炎、唇炎、舌炎、角膜炎等。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维生素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C</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。主要来自新鲜的绿叶蔬菜和水果。缺乏维生素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C</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易导致毛细血管脆性增加，牙龈出血，骨骼钙化不正常，伤口愈合速度慢，严重的会发生维生素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C</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缺乏病。</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一、学生身体健康需要的营养</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custDataLst>
              <p:tags r:id="rId1"/>
            </p:custDataLst>
          </p:nvPr>
        </p:nvSpPr>
        <p:spPr>
          <a:xfrm>
            <a:off x="1494790" y="1537552"/>
            <a:ext cx="9202420" cy="4008277"/>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endPar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理解健康的概念，了解健康的标准。</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理解亚健康状态的概念，了解影响健康的因素。</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了解健康教育的定义。</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endPar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通过对自身生活方式的反思，有效预防亚健康状态，对健康产生积极影响。</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endPar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养成健康的生活方式，树立终身参与体育锻炼的习惯。</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spTree>
  </p:cSld>
  <p:clrMapOvr>
    <a:masterClrMapping/>
  </p:clrMapOvr>
  <p:transition spd="slow" advTm="4000">
    <p:wip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342360"/>
            <a:ext cx="10744200" cy="5011420"/>
            <a:chOff x="1112" y="2325"/>
            <a:chExt cx="16920" cy="7892"/>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619"/>
              <a:ext cx="16500" cy="7598"/>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水</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57" y="3357"/>
              <a:ext cx="7590" cy="6612"/>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水是生命中不可缺少的物质，是生命存续的保证，在人体中起着媒介的作用。营养物质的消化及吸收、代谢产物的排泄、酸碱平衡的维持、体能的调节都要水参与来完成，成人一天需要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2500mL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的水。</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水占人体质量的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60%~70%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，广泛分布在机体细胞内和血液中，发挥着重要的生理功能。缺水时，人的体液和血液变少、浓缩，会影响氧和营养物质的运输，还让废物不能排出体外，易发生中毒现象。</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一、学生身体健康需要的营养</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a:stretch>
            <a:fillRect/>
          </a:stretch>
        </p:blipFill>
        <p:spPr>
          <a:xfrm>
            <a:off x="6842234" y="1955323"/>
            <a:ext cx="3747485" cy="4398457"/>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39140" y="1302946"/>
            <a:ext cx="10713720" cy="5008880"/>
            <a:chOff x="1112" y="2325"/>
            <a:chExt cx="16872" cy="7888"/>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484" y="3171"/>
              <a:ext cx="16500" cy="704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纤维素</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57" y="3333"/>
              <a:ext cx="9672" cy="6612"/>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纤维素即粗纤维，能调节体内热能营养的生理代谢，将多余的营养排出而使营养平衡。</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纤维素多存在于水果、蔬菜和玉米等的表皮硬壳中。</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纤维素的功能</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通便排毒。纤维素能增强肠道免疫功能，预防大肠癌及缓解便秘。不可溶性纤维可以刺激大肠壁并加快其蠕动，促进储存于人体末端的粪便尽快排出。</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吸水膨胀的纤维素可以降低肠压，可预防痔疮。</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食用纤维素时需大量饮水，使纤维素分散于水中，形成高黏度的溶液，起到润滑肠道、帮助消化的作用。</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一、学生身体健康需要的营养</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6"/>
          <a:stretch>
            <a:fillRect/>
          </a:stretch>
        </p:blipFill>
        <p:spPr>
          <a:xfrm>
            <a:off x="7201688" y="2377366"/>
            <a:ext cx="4014952" cy="4014952"/>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405422"/>
            <a:ext cx="10744200" cy="4877435"/>
            <a:chOff x="1112" y="2325"/>
            <a:chExt cx="16920" cy="7681"/>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607"/>
              <a:ext cx="16500" cy="739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纤维素</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57" y="3612"/>
              <a:ext cx="8704" cy="5957"/>
            </a:xfrm>
            <a:prstGeom prst="rect">
              <a:avLst/>
            </a:prstGeom>
            <a:noFill/>
          </p:spPr>
          <p:txBody>
            <a:bodyPr wrap="square" rtlCol="0" anchor="t">
              <a:spAutoFit/>
            </a:bodyPr>
            <a:lstStyle/>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纤维素的营养学意义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增加口腔咀嚼食物的时间，可促进肠道消化液的分泌。</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食用含纤维素较多的膳食，可使膳食的热能减少，对控制肥胖、糖尿病具有一定作用。</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膳食纤维可结合胆碱，降低体内胆固醇的浓度，有利于预防高脂血症及动脉粥样硬化性心脏病。</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可以增加肠道内容物体积和排便速度，对有害物质及致癌物有消除作用，具有防癌、抗癌的作用。</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一、学生身体健康需要的营养</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6"/>
          <a:srcRect r="3734"/>
          <a:stretch>
            <a:fillRect/>
          </a:stretch>
        </p:blipFill>
        <p:spPr>
          <a:xfrm>
            <a:off x="6147435" y="3011549"/>
            <a:ext cx="5320665" cy="2993813"/>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二、学生存在的营养问题</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grpSp>
        <p:nvGrpSpPr>
          <p:cNvPr id="18" name="3"/>
          <p:cNvGrpSpPr/>
          <p:nvPr/>
        </p:nvGrpSpPr>
        <p:grpSpPr>
          <a:xfrm>
            <a:off x="592455" y="1131570"/>
            <a:ext cx="11010900" cy="5182235"/>
            <a:chOff x="1141" y="2502"/>
            <a:chExt cx="17340" cy="8161"/>
          </a:xfrm>
        </p:grpSpPr>
        <p:sp>
          <p:nvSpPr>
            <p:cNvPr id="58" name="圆角矩形 57"/>
            <p:cNvSpPr/>
            <p:nvPr>
              <p:custDataLst>
                <p:tags r:id="rId2"/>
              </p:custDataLst>
            </p:nvPr>
          </p:nvSpPr>
          <p:spPr>
            <a:xfrm>
              <a:off x="1141" y="3478"/>
              <a:ext cx="17340" cy="7185"/>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3"/>
              </p:custDataLst>
            </p:nvPr>
          </p:nvSpPr>
          <p:spPr>
            <a:xfrm>
              <a:off x="1141" y="2502"/>
              <a:ext cx="6158" cy="869"/>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2" name="文本框 11"/>
            <p:cNvSpPr txBox="1"/>
            <p:nvPr>
              <p:custDataLst>
                <p:tags r:id="rId4"/>
              </p:custDataLst>
            </p:nvPr>
          </p:nvSpPr>
          <p:spPr>
            <a:xfrm>
              <a:off x="1287" y="2633"/>
              <a:ext cx="10706" cy="625"/>
            </a:xfrm>
            <a:prstGeom prst="rect">
              <a:avLst/>
            </a:prstGeom>
            <a:noFill/>
          </p:spPr>
          <p:txBody>
            <a:bodyPr wrap="square" rtlCol="0">
              <a:spAutoFit/>
            </a:bodyPr>
            <a:lstStyle/>
            <a:p>
              <a:pPr indent="0" algn="just" fontAlgn="auto">
                <a:lnSpc>
                  <a:spcPct val="120000"/>
                </a:lnSpc>
              </a:pP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一</a:t>
              </a: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营养缺乏</a:t>
              </a:r>
              <a:endPar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3" name="文本框 12"/>
            <p:cNvSpPr txBox="1"/>
            <p:nvPr>
              <p:custDataLst>
                <p:tags r:id="rId5"/>
              </p:custDataLst>
            </p:nvPr>
          </p:nvSpPr>
          <p:spPr>
            <a:xfrm>
              <a:off x="1469" y="3764"/>
              <a:ext cx="16677"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常见的营养缺乏症</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蛋白质及热量缺乏。其表现为皮下脂肪减少、肌肉萎缩、体重减轻、身体消瘦、长期慢性营养不良，可出现生长发育停滞、疲乏无力、性发育或性成熟推迟、免疫功能下降等症状。</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铁缺乏症。当铁的摄入不足、丢失过多或消化吸收不良时，可导致缺铁性贫血。</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缺铁性贫血可引起全身各系统的症状，临床表现如下：</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①全身：疲乏困倦，软弱无力，皮肤、黏膜、指甲、口唇苍白。</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②心血管疾病：体力活动后感到气促、心悸。</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③中枢神经系统：头晕、头痛、耳鸣、眼花、注意力不集中。</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④消化系统：食欲减退、腹部胀气、恶心、便秘。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⑤生殖系统：月经过多或闭经，性欲减退。</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二、学生存在的营养问题</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grpSp>
        <p:nvGrpSpPr>
          <p:cNvPr id="18" name="3"/>
          <p:cNvGrpSpPr/>
          <p:nvPr/>
        </p:nvGrpSpPr>
        <p:grpSpPr>
          <a:xfrm>
            <a:off x="688975" y="1289226"/>
            <a:ext cx="10814050" cy="4969510"/>
            <a:chOff x="1141" y="2502"/>
            <a:chExt cx="17030" cy="7826"/>
          </a:xfrm>
        </p:grpSpPr>
        <p:sp>
          <p:nvSpPr>
            <p:cNvPr id="58" name="圆角矩形 57"/>
            <p:cNvSpPr/>
            <p:nvPr>
              <p:custDataLst>
                <p:tags r:id="rId2"/>
              </p:custDataLst>
            </p:nvPr>
          </p:nvSpPr>
          <p:spPr>
            <a:xfrm>
              <a:off x="1141" y="3478"/>
              <a:ext cx="17030" cy="6850"/>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3"/>
              </p:custDataLst>
            </p:nvPr>
          </p:nvSpPr>
          <p:spPr>
            <a:xfrm>
              <a:off x="1141" y="2502"/>
              <a:ext cx="6158" cy="869"/>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2" name="文本框 11"/>
            <p:cNvSpPr txBox="1"/>
            <p:nvPr>
              <p:custDataLst>
                <p:tags r:id="rId4"/>
              </p:custDataLst>
            </p:nvPr>
          </p:nvSpPr>
          <p:spPr>
            <a:xfrm>
              <a:off x="1287" y="2633"/>
              <a:ext cx="10706" cy="625"/>
            </a:xfrm>
            <a:prstGeom prst="rect">
              <a:avLst/>
            </a:prstGeom>
            <a:noFill/>
          </p:spPr>
          <p:txBody>
            <a:bodyPr wrap="square" rtlCol="0">
              <a:spAutoFit/>
            </a:bodyPr>
            <a:lstStyle/>
            <a:p>
              <a:pPr indent="0" algn="just" fontAlgn="auto">
                <a:lnSpc>
                  <a:spcPct val="120000"/>
                </a:lnSpc>
              </a:pP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一</a:t>
              </a: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营养缺乏</a:t>
              </a:r>
              <a:endPar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3" name="文本框 12"/>
            <p:cNvSpPr txBox="1"/>
            <p:nvPr>
              <p:custDataLst>
                <p:tags r:id="rId5"/>
              </p:custDataLst>
            </p:nvPr>
          </p:nvSpPr>
          <p:spPr>
            <a:xfrm>
              <a:off x="1581" y="3924"/>
              <a:ext cx="7574" cy="595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预防缺铁性贫血应该做到合理膳食，不挑食、不偏食，特别注意多食用含铁丰富的动物性食物，如猪肝、瘦肉、黑木耳等。</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维生素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B</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缺乏症</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维生素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B</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，缺乏症主要表现为舌炎、口角炎、唇炎、眼睑炎、阴囊炎等。</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预防维生素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B</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族缺乏症应注意增加动物性食品的摄入和改进烹调办法，以保证膳食中维生素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B</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族的含量充足。</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pic>
        <p:nvPicPr>
          <p:cNvPr id="2" name="图片 1"/>
          <p:cNvPicPr>
            <a:picLocks noChangeAspect="1"/>
          </p:cNvPicPr>
          <p:nvPr/>
        </p:nvPicPr>
        <p:blipFill rotWithShape="1">
          <a:blip r:embed="rId6"/>
          <a:srcRect l="12543" r="12543"/>
          <a:stretch>
            <a:fillRect/>
          </a:stretch>
        </p:blipFill>
        <p:spPr>
          <a:xfrm>
            <a:off x="6180033" y="2192196"/>
            <a:ext cx="5043592" cy="3782694"/>
          </a:xfrm>
          <a:prstGeom prst="rect">
            <a:avLst/>
          </a:prstGeom>
        </p:spPr>
      </p:pic>
      <p:sp>
        <p:nvSpPr>
          <p:cNvPr id="3" name="矩形 2"/>
          <p:cNvSpPr/>
          <p:nvPr/>
        </p:nvSpPr>
        <p:spPr>
          <a:xfrm>
            <a:off x="7579995" y="3608743"/>
            <a:ext cx="1879315" cy="949599"/>
          </a:xfrm>
          <a:prstGeom prst="rect">
            <a:avLst/>
          </a:prstGeom>
          <a:solidFill>
            <a:srgbClr val="3B3B3D"/>
          </a:solidFill>
          <a:ln>
            <a:solidFill>
              <a:srgbClr val="3B3B3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579994" y="3821932"/>
            <a:ext cx="1879315" cy="523220"/>
          </a:xfrm>
          <a:prstGeom prst="rect">
            <a:avLst/>
          </a:prstGeom>
          <a:noFill/>
        </p:spPr>
        <p:txBody>
          <a:bodyPr wrap="square" rtlCol="0">
            <a:spAutoFit/>
          </a:bodyPr>
          <a:lstStyle/>
          <a:p>
            <a:pPr algn="ctr"/>
            <a:r>
              <a:rPr lang="en-US" altLang="zh-CN" sz="2800" dirty="0">
                <a:solidFill>
                  <a:schemeClr val="bg1"/>
                </a:solidFill>
              </a:rPr>
              <a:t>B</a:t>
            </a:r>
            <a:r>
              <a:rPr lang="zh-CN" altLang="en-US" sz="2800" dirty="0">
                <a:solidFill>
                  <a:schemeClr val="bg1"/>
                </a:solidFill>
              </a:rPr>
              <a:t>族维生素</a:t>
            </a:r>
            <a:endParaRPr lang="zh-CN" altLang="en-US" sz="2800" dirty="0">
              <a:solidFill>
                <a:schemeClr val="bg1"/>
              </a:solidFill>
            </a:endParaRP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二、学生存在的营养问题</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grpSp>
        <p:nvGrpSpPr>
          <p:cNvPr id="18" name="3"/>
          <p:cNvGrpSpPr/>
          <p:nvPr/>
        </p:nvGrpSpPr>
        <p:grpSpPr>
          <a:xfrm>
            <a:off x="688975" y="1289226"/>
            <a:ext cx="10814050" cy="4969510"/>
            <a:chOff x="1141" y="2502"/>
            <a:chExt cx="17030" cy="7826"/>
          </a:xfrm>
        </p:grpSpPr>
        <p:sp>
          <p:nvSpPr>
            <p:cNvPr id="58" name="圆角矩形 57"/>
            <p:cNvSpPr/>
            <p:nvPr>
              <p:custDataLst>
                <p:tags r:id="rId2"/>
              </p:custDataLst>
            </p:nvPr>
          </p:nvSpPr>
          <p:spPr>
            <a:xfrm>
              <a:off x="1141" y="3478"/>
              <a:ext cx="17030" cy="6850"/>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3"/>
              </p:custDataLst>
            </p:nvPr>
          </p:nvSpPr>
          <p:spPr>
            <a:xfrm>
              <a:off x="1141" y="2502"/>
              <a:ext cx="6158" cy="869"/>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2" name="文本框 11"/>
            <p:cNvSpPr txBox="1"/>
            <p:nvPr>
              <p:custDataLst>
                <p:tags r:id="rId4"/>
              </p:custDataLst>
            </p:nvPr>
          </p:nvSpPr>
          <p:spPr>
            <a:xfrm>
              <a:off x="1287" y="2633"/>
              <a:ext cx="10706" cy="625"/>
            </a:xfrm>
            <a:prstGeom prst="rect">
              <a:avLst/>
            </a:prstGeom>
            <a:noFill/>
          </p:spPr>
          <p:txBody>
            <a:bodyPr wrap="square" rtlCol="0">
              <a:spAutoFit/>
            </a:bodyPr>
            <a:lstStyle/>
            <a:p>
              <a:pPr indent="0" algn="just" fontAlgn="auto">
                <a:lnSpc>
                  <a:spcPct val="120000"/>
                </a:lnSpc>
              </a:pP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二</a:t>
              </a: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营养过剩</a:t>
              </a:r>
              <a:endPar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3" name="文本框 12"/>
            <p:cNvSpPr txBox="1"/>
            <p:nvPr>
              <p:custDataLst>
                <p:tags r:id="rId5"/>
              </p:custDataLst>
            </p:nvPr>
          </p:nvSpPr>
          <p:spPr>
            <a:xfrm>
              <a:off x="1635" y="3800"/>
              <a:ext cx="16041" cy="595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营养过剩包括因脂肪、糖类及蛋白质摄入过多而随之带来的热能过剩所形成的肥胖。</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单纯性肥胖是指进食的热能超过机体的消耗，将多余热能转换为脂肪储存在体内，机体脂肪组织过多，而使体重超过正常标准，又无任何原发性疾病。过度营养导致肥胖已成为影响健康的重要问题。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肥胖是高血压、高血脂、脂肪肝、动脉粥样硬化、脑血管疾病、胆结石、冠心病、糖尿病、下肢静脉曲张、脐疝及痛风等疾病的原因，还导致死亡率增加。导致肥胖的病因有内因和外因：内因与父母遗传因素有关；外因与体育锻炼、睡眠有关、膳食结构有关。</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肥胖病的预防保健：一是调整饮食结构，特别是要控制高脂肪、高糖饮食和总热量；二是要加强体育锻炼，增加运动量，从而增强体质，健康生活。</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405422"/>
            <a:ext cx="10744200" cy="4877435"/>
            <a:chOff x="1112" y="2325"/>
            <a:chExt cx="16920" cy="7681"/>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632"/>
              <a:ext cx="16500" cy="737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建立合理的膳食制度</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57" y="3612"/>
              <a:ext cx="8446" cy="5957"/>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膳食制度是指将每日的食物定质、定量、定时地分配给人们食用的一种制度。</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合理的膳食制度可使胃肠道保持正常功能，促进营养的吸收利用，提高膳食的营养价值和利用率。一般情况下，混合食物在胃内停留时间为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4~5h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，故两餐时间间隔为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左右。正常一日三餐规律饮食较合理，早餐时间为上午</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，午餐时间为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12:00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，晚餐时间为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18:00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。三餐的热量分配比例为：早餐</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25%~30%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，午餐</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40%~45%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，晚餐</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30%~35%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三、学生合理的膳食习惯</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rotWithShape="1">
          <a:blip r:embed="rId6"/>
          <a:srcRect l="8561" t="31794" r="3276"/>
          <a:stretch>
            <a:fillRect/>
          </a:stretch>
        </p:blipFill>
        <p:spPr>
          <a:xfrm>
            <a:off x="6826687" y="2533349"/>
            <a:ext cx="4374713" cy="3404052"/>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405422"/>
            <a:ext cx="10744200" cy="5096510"/>
            <a:chOff x="1112" y="2325"/>
            <a:chExt cx="16920" cy="8026"/>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594"/>
              <a:ext cx="16500" cy="775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合理膳食的安排</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57" y="3612"/>
              <a:ext cx="15842" cy="6612"/>
            </a:xfrm>
            <a:prstGeom prst="rect">
              <a:avLst/>
            </a:prstGeom>
            <a:noFill/>
          </p:spPr>
          <p:txBody>
            <a:bodyPr wrap="square" rtlCol="0" anchor="t">
              <a:spAutoFit/>
            </a:bodyPr>
            <a:lstStyle/>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按照营养标准，一个中学生每天的膳食应为：</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主食</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500g</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，如米、面。</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瘦肉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50~100g</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，牛奶或豆浆</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250mL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，鸡蛋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水果、蔬菜等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400~500g</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在一些特殊情况下，如考试、参加比赛、参加体力劳动等时，应根据其营养的特殊需要，安排好营养与膳食。</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早餐应以糖类和蛋白质食物为主，中餐可食用鱼、肉、蔬菜及豆制品、蛋类、花生、水果等，晚餐进食量不宜太多，如果吃得过饱，会增加消化道的负担，并造成大脑记忆、思维功能迟钝。考试期间应少吃高脂肪类食物，如肥肉、油炸食品。此外，尽量不到街头地摊吃东西，以免食用不洁食物而损害身体。</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三、学生合理的膳食习惯</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p:cNvSpPr txBox="1"/>
          <p:nvPr>
            <p:custDataLst>
              <p:tags r:id="rId1"/>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四、学生常见的不良饮食习惯</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grpSp>
        <p:nvGrpSpPr>
          <p:cNvPr id="18" name="3"/>
          <p:cNvGrpSpPr/>
          <p:nvPr/>
        </p:nvGrpSpPr>
        <p:grpSpPr>
          <a:xfrm>
            <a:off x="592455" y="1131570"/>
            <a:ext cx="11010900" cy="5370195"/>
            <a:chOff x="1141" y="2502"/>
            <a:chExt cx="17340" cy="8457"/>
          </a:xfrm>
        </p:grpSpPr>
        <p:sp>
          <p:nvSpPr>
            <p:cNvPr id="58" name="圆角矩形 57"/>
            <p:cNvSpPr/>
            <p:nvPr>
              <p:custDataLst>
                <p:tags r:id="rId2"/>
              </p:custDataLst>
            </p:nvPr>
          </p:nvSpPr>
          <p:spPr>
            <a:xfrm>
              <a:off x="1141" y="3478"/>
              <a:ext cx="17340" cy="7481"/>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3"/>
              </p:custDataLst>
            </p:nvPr>
          </p:nvSpPr>
          <p:spPr>
            <a:xfrm>
              <a:off x="1141" y="2502"/>
              <a:ext cx="9271" cy="869"/>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2" name="文本框 11"/>
            <p:cNvSpPr txBox="1"/>
            <p:nvPr>
              <p:custDataLst>
                <p:tags r:id="rId4"/>
              </p:custDataLst>
            </p:nvPr>
          </p:nvSpPr>
          <p:spPr>
            <a:xfrm>
              <a:off x="1287" y="2633"/>
              <a:ext cx="10706" cy="625"/>
            </a:xfrm>
            <a:prstGeom prst="rect">
              <a:avLst/>
            </a:prstGeom>
            <a:noFill/>
          </p:spPr>
          <p:txBody>
            <a:bodyPr wrap="square" rtlCol="0">
              <a:spAutoFit/>
            </a:bodyPr>
            <a:lstStyle/>
            <a:p>
              <a:pPr indent="0" algn="just" fontAlgn="auto">
                <a:lnSpc>
                  <a:spcPct val="120000"/>
                </a:lnSpc>
              </a:pP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一</a:t>
              </a: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无肉不欢偏执型：损害心脏和皮肤</a:t>
              </a:r>
              <a:endPar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3" name="文本框 12"/>
            <p:cNvSpPr txBox="1"/>
            <p:nvPr>
              <p:custDataLst>
                <p:tags r:id="rId5"/>
              </p:custDataLst>
            </p:nvPr>
          </p:nvSpPr>
          <p:spPr>
            <a:xfrm>
              <a:off x="1469" y="3584"/>
              <a:ext cx="16677" cy="7266"/>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饮食性格表现</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喜欢吃肉，无肉不欢。</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最严重伤害</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根据世卫组织统计数据显示，吃肉多的人是心脏病和癌症的高发人群。</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吃肉会使血液中的尿酸、乳酸含量增加，其中的乳酸经汗排出后会侵蚀皮肤细胞，伤害皮肤，使皮肤失去弹性，并增加皱纹和斑点。</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最有效对策</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改变观念。</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改变进餐顺序，先吃菜再吃肉。</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每周至少有一天不吃肉。</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选对肉。鱼比牛羊肉好，牛羊肉比猪肉好。</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3"/>
          <p:cNvGrpSpPr/>
          <p:nvPr/>
        </p:nvGrpSpPr>
        <p:grpSpPr>
          <a:xfrm>
            <a:off x="592455" y="1131570"/>
            <a:ext cx="11010900" cy="5182235"/>
            <a:chOff x="1141" y="2502"/>
            <a:chExt cx="17340" cy="8161"/>
          </a:xfrm>
        </p:grpSpPr>
        <p:sp>
          <p:nvSpPr>
            <p:cNvPr id="58" name="圆角矩形 57"/>
            <p:cNvSpPr/>
            <p:nvPr>
              <p:custDataLst>
                <p:tags r:id="rId1"/>
              </p:custDataLst>
            </p:nvPr>
          </p:nvSpPr>
          <p:spPr>
            <a:xfrm>
              <a:off x="1141" y="3478"/>
              <a:ext cx="17340" cy="7185"/>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2"/>
              </p:custDataLst>
            </p:nvPr>
          </p:nvSpPr>
          <p:spPr>
            <a:xfrm>
              <a:off x="1141" y="2502"/>
              <a:ext cx="8849" cy="869"/>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2" name="文本框 11"/>
            <p:cNvSpPr txBox="1"/>
            <p:nvPr>
              <p:custDataLst>
                <p:tags r:id="rId3"/>
              </p:custDataLst>
            </p:nvPr>
          </p:nvSpPr>
          <p:spPr>
            <a:xfrm>
              <a:off x="1287" y="2633"/>
              <a:ext cx="10706" cy="625"/>
            </a:xfrm>
            <a:prstGeom prst="rect">
              <a:avLst/>
            </a:prstGeom>
            <a:noFill/>
          </p:spPr>
          <p:txBody>
            <a:bodyPr wrap="square" rtlCol="0">
              <a:spAutoFit/>
            </a:bodyPr>
            <a:lstStyle/>
            <a:p>
              <a:pPr indent="0" algn="just" fontAlgn="auto">
                <a:lnSpc>
                  <a:spcPct val="120000"/>
                </a:lnSpc>
              </a:pP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二</a:t>
              </a: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超市当厨房方便型：三高症不会“放过”你</a:t>
              </a:r>
              <a:endPar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3" name="文本框 12"/>
            <p:cNvSpPr txBox="1"/>
            <p:nvPr>
              <p:custDataLst>
                <p:tags r:id="rId4"/>
              </p:custDataLst>
            </p:nvPr>
          </p:nvSpPr>
          <p:spPr>
            <a:xfrm>
              <a:off x="1469" y="3764"/>
              <a:ext cx="16677"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饮食性格表现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方便面、方便粥、方便粉丝、方便罐头</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宿舍里堆满了方便食品，很久都没看到新鲜蔬菜变为可口饭菜的情景了。</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对身体的伤害</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味觉麻木，由于方便食品中的油、盐、味精含量都很高，很容易让人忽略食物本身的鲜香。</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长期在外就餐，粗粮和新鲜蔬菜吃得太少，易便秘。</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多油、高盐的饮食导致高血压、脂肪肝的发病人群年纪越来越小。</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最有效对策</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多吃蔬菜，煮、蒸、炖、生吃都可以，在外吃饭时应少点煎、炸食物，多点清淡的蒸、煮菜。</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购买半成品和方便食品时仔细看说明，避免购买过多含防腐剂、色素和增味剂的产品。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3" name="1"/>
          <p:cNvSpPr txBox="1"/>
          <p:nvPr>
            <p:custDataLst>
              <p:tags r:id="rId5"/>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四、学生常见的不良饮食习惯</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custDataLst>
              <p:tags r:id="rId1"/>
            </p:custDataLst>
          </p:nvPr>
        </p:nvSpPr>
        <p:spPr>
          <a:xfrm>
            <a:off x="765571" y="1185215"/>
            <a:ext cx="10660858" cy="5196744"/>
          </a:xfrm>
          <a:prstGeom prst="rect">
            <a:avLst/>
          </a:prstGeom>
          <a:noFill/>
        </p:spPr>
        <p:txBody>
          <a:bodyPr wrap="square" rtlCol="0" anchor="t">
            <a:spAutoFit/>
          </a:bodyPr>
          <a:lstStyle/>
          <a:p>
            <a:pPr indent="457200" fontAlgn="auto">
              <a:lnSpc>
                <a:spcPts val="25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请同学们做下面选择题，简单了解自身健康状况：</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ts val="25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请问你每周是不是能有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次及以上不吃早餐</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ts val="25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请问你晚上入睡时间通常是在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点以后吗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ts val="25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请问你平均每天的睡眠时间都不足</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个小时吗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ts val="25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请问你是不是平均每天用电脑、手机的时间在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8</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小时以上</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ts val="25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请问你是不是愿意吃烧烤等风味小吃</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ts val="25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请问你是否存在抽烟、酗酒、节食、熬夜、暴饮暴食等习惯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ts val="25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请问你每周参加体育锻炼的次数在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次以下吗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ts val="25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(8)</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请问你是过敏体质吗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不知道过敏源是什么吗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ts val="25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(9)</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请问你是否经常有心律失常现象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ts val="25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请问你进行剧烈运动时是否发生过晕倒、晕厥现象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ts val="25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请问你每次洗发都有一大堆头发脱落吗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ts val="25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请问你是否有“将军肚”呢</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ts val="25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请问你是不是心算能力越来越差</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ts val="25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请问你是不是容易疲乏，或无明显原因却感到精力不足、体力不支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ts val="25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请问你是不是存在注意力不集中和不明原因走神的现象，而集中精力的能力越来越差</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spTree>
  </p:cSld>
  <p:clrMapOvr>
    <a:masterClrMapping/>
  </p:clrMapOvr>
  <p:transition spd="slow" advTm="4000">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3"/>
          <p:cNvGrpSpPr/>
          <p:nvPr/>
        </p:nvGrpSpPr>
        <p:grpSpPr>
          <a:xfrm>
            <a:off x="592455" y="1470537"/>
            <a:ext cx="11010900" cy="4765040"/>
            <a:chOff x="1141" y="2502"/>
            <a:chExt cx="17340" cy="7504"/>
          </a:xfrm>
        </p:grpSpPr>
        <p:sp>
          <p:nvSpPr>
            <p:cNvPr id="58" name="圆角矩形 57"/>
            <p:cNvSpPr/>
            <p:nvPr>
              <p:custDataLst>
                <p:tags r:id="rId1"/>
              </p:custDataLst>
            </p:nvPr>
          </p:nvSpPr>
          <p:spPr>
            <a:xfrm>
              <a:off x="1141" y="3478"/>
              <a:ext cx="17340" cy="6528"/>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2"/>
              </p:custDataLst>
            </p:nvPr>
          </p:nvSpPr>
          <p:spPr>
            <a:xfrm>
              <a:off x="1141" y="2502"/>
              <a:ext cx="8849" cy="869"/>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2" name="文本框 11"/>
            <p:cNvSpPr txBox="1"/>
            <p:nvPr>
              <p:custDataLst>
                <p:tags r:id="rId3"/>
              </p:custDataLst>
            </p:nvPr>
          </p:nvSpPr>
          <p:spPr>
            <a:xfrm>
              <a:off x="1287" y="2633"/>
              <a:ext cx="10706" cy="625"/>
            </a:xfrm>
            <a:prstGeom prst="rect">
              <a:avLst/>
            </a:prstGeom>
            <a:noFill/>
          </p:spPr>
          <p:txBody>
            <a:bodyPr wrap="square" rtlCol="0">
              <a:spAutoFit/>
            </a:bodyPr>
            <a:lstStyle/>
            <a:p>
              <a:pPr indent="0" algn="just" fontAlgn="auto">
                <a:lnSpc>
                  <a:spcPct val="120000"/>
                </a:lnSpc>
              </a:pP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三</a:t>
              </a: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夜宵补偿放纵型：睡眠、肾脏都影响</a:t>
              </a:r>
              <a:endPar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3" name="文本框 12"/>
            <p:cNvSpPr txBox="1"/>
            <p:nvPr>
              <p:custDataLst>
                <p:tags r:id="rId4"/>
              </p:custDataLst>
            </p:nvPr>
          </p:nvSpPr>
          <p:spPr>
            <a:xfrm>
              <a:off x="1469" y="3762"/>
              <a:ext cx="16677" cy="5957"/>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饮食性格表现</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，想的不是睡觉，而是再吃一顿。夏天首选是烧烤、喝啤酒，而冬天煮碗汤面也不错。</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最严重的伤害</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胃在“加班”的同时，也“连累”了其他器官。因为到了睡觉的时间，大脑已发出睡眠信号，此时吃东西会增加胃的负担，身体还产生大量的代谢废物，由于夜里排尿减少，肾、血管也会受“连累”，结石、痛风、中风的危险都会增加。</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最有效的对策</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吃完夜宵</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后再睡觉。越靠近时间就寝越要少吃。</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选择淀粉多但热量少的主食，可增加饱腹感，不易导致发胖，如山药、芋头、红薯、燕麦等。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3" name="1"/>
          <p:cNvSpPr txBox="1"/>
          <p:nvPr>
            <p:custDataLst>
              <p:tags r:id="rId5"/>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四、学生常见的不良饮食习惯</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3"/>
          <p:cNvGrpSpPr/>
          <p:nvPr/>
        </p:nvGrpSpPr>
        <p:grpSpPr>
          <a:xfrm>
            <a:off x="592455" y="1196340"/>
            <a:ext cx="11010900" cy="5377815"/>
            <a:chOff x="1141" y="2502"/>
            <a:chExt cx="17340" cy="8469"/>
          </a:xfrm>
        </p:grpSpPr>
        <p:sp>
          <p:nvSpPr>
            <p:cNvPr id="58" name="圆角矩形 57"/>
            <p:cNvSpPr/>
            <p:nvPr>
              <p:custDataLst>
                <p:tags r:id="rId1"/>
              </p:custDataLst>
            </p:nvPr>
          </p:nvSpPr>
          <p:spPr>
            <a:xfrm>
              <a:off x="1141" y="3478"/>
              <a:ext cx="17340" cy="7493"/>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2"/>
              </p:custDataLst>
            </p:nvPr>
          </p:nvSpPr>
          <p:spPr>
            <a:xfrm>
              <a:off x="1141" y="2502"/>
              <a:ext cx="8849" cy="869"/>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2" name="文本框 11"/>
            <p:cNvSpPr txBox="1"/>
            <p:nvPr>
              <p:custDataLst>
                <p:tags r:id="rId3"/>
              </p:custDataLst>
            </p:nvPr>
          </p:nvSpPr>
          <p:spPr>
            <a:xfrm>
              <a:off x="1287" y="2633"/>
              <a:ext cx="10706" cy="625"/>
            </a:xfrm>
            <a:prstGeom prst="rect">
              <a:avLst/>
            </a:prstGeom>
            <a:noFill/>
          </p:spPr>
          <p:txBody>
            <a:bodyPr wrap="square" rtlCol="0">
              <a:spAutoFit/>
            </a:bodyPr>
            <a:lstStyle/>
            <a:p>
              <a:pPr indent="0" algn="just" fontAlgn="auto">
                <a:lnSpc>
                  <a:spcPct val="120000"/>
                </a:lnSpc>
              </a:pP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四</a:t>
              </a: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早餐屏蔽型：增肥外加胆结石</a:t>
              </a:r>
              <a:endPar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3" name="文本框 12"/>
            <p:cNvSpPr txBox="1"/>
            <p:nvPr>
              <p:custDataLst>
                <p:tags r:id="rId4"/>
              </p:custDataLst>
            </p:nvPr>
          </p:nvSpPr>
          <p:spPr>
            <a:xfrm>
              <a:off x="1469" y="3567"/>
              <a:ext cx="16677" cy="7266"/>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饮食性格表现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一天就吃两顿饭，早餐要么一点东西也不吃，要么没时间吃。</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最严重伤害</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引发胆结石。胆汁经过一夜的储存，如果不适当排出，其中的胆固醇容易在胆囊中存积，并逐渐形成胆结石。</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增肥。早餐是一天中最不容易转化为脂肪的，不吃早餐会使体重增加的风险提升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35%~50%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最有效对策</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早起半小时，养成每天吃一顿健康早餐的习惯，如喝一杯豆浆，再来一个鸡蛋就可以，这样能让消化系统接到正常的启动信号。</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早上如果实在没时间吃，争取在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吃一顿。</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不在早晨吃高热量的零食，避免给消化道增加压力。</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3" name="1"/>
          <p:cNvSpPr txBox="1"/>
          <p:nvPr>
            <p:custDataLst>
              <p:tags r:id="rId5"/>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四、学生常见的不良饮食习惯</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3"/>
          <p:cNvGrpSpPr/>
          <p:nvPr/>
        </p:nvGrpSpPr>
        <p:grpSpPr>
          <a:xfrm>
            <a:off x="592455" y="1234054"/>
            <a:ext cx="11010900" cy="5127625"/>
            <a:chOff x="1141" y="2502"/>
            <a:chExt cx="17340" cy="8075"/>
          </a:xfrm>
        </p:grpSpPr>
        <p:sp>
          <p:nvSpPr>
            <p:cNvPr id="58" name="圆角矩形 57"/>
            <p:cNvSpPr/>
            <p:nvPr>
              <p:custDataLst>
                <p:tags r:id="rId1"/>
              </p:custDataLst>
            </p:nvPr>
          </p:nvSpPr>
          <p:spPr>
            <a:xfrm>
              <a:off x="1141" y="3478"/>
              <a:ext cx="17340" cy="7099"/>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2"/>
              </p:custDataLst>
            </p:nvPr>
          </p:nvSpPr>
          <p:spPr>
            <a:xfrm>
              <a:off x="1141" y="2502"/>
              <a:ext cx="8849" cy="869"/>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2" name="文本框 11"/>
            <p:cNvSpPr txBox="1"/>
            <p:nvPr>
              <p:custDataLst>
                <p:tags r:id="rId3"/>
              </p:custDataLst>
            </p:nvPr>
          </p:nvSpPr>
          <p:spPr>
            <a:xfrm>
              <a:off x="1287" y="2633"/>
              <a:ext cx="10706" cy="625"/>
            </a:xfrm>
            <a:prstGeom prst="rect">
              <a:avLst/>
            </a:prstGeom>
            <a:noFill/>
          </p:spPr>
          <p:txBody>
            <a:bodyPr wrap="square" rtlCol="0">
              <a:spAutoFit/>
            </a:bodyPr>
            <a:lstStyle/>
            <a:p>
              <a:pPr indent="0" algn="just" fontAlgn="auto">
                <a:lnSpc>
                  <a:spcPct val="120000"/>
                </a:lnSpc>
              </a:pP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五</a:t>
              </a: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向食物寻求安慰：失意狂吃型</a:t>
              </a:r>
              <a:endPar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3" name="文本框 12"/>
            <p:cNvSpPr txBox="1"/>
            <p:nvPr>
              <p:custDataLst>
                <p:tags r:id="rId4"/>
              </p:custDataLst>
            </p:nvPr>
          </p:nvSpPr>
          <p:spPr>
            <a:xfrm>
              <a:off x="1469" y="3721"/>
              <a:ext cx="16677"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饮食性格表现</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心情不好时唯一想做的事情就是吃，失意或失望时，总是不由自主地以大吃一顿来安慰自己，高热量食物往往是这类人的最爱，以女性多见，有时还会通过饮酒麻痹自己。</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对身体的伤害</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如果长期进食高热量食物，不但容易使人发胖，还会使乳腺癌的发病概率增加两倍；有些食物可能导致上瘾，使人出现被迫进食的情况。</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最有效对策</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用喝水或运动代替吃，降低你的进食欲望。</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遇到烦心事时，不妨向亲朋好友倾诉，舒缓负面情绪。</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用健康的食物代替高热量食物，如用水果或蔬菜代替薯片和巧克力。</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3" name="1"/>
          <p:cNvSpPr txBox="1"/>
          <p:nvPr>
            <p:custDataLst>
              <p:tags r:id="rId5"/>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四、学生常见的不良饮食习惯</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3"/>
          <p:cNvGrpSpPr/>
          <p:nvPr/>
        </p:nvGrpSpPr>
        <p:grpSpPr>
          <a:xfrm>
            <a:off x="592455" y="1234054"/>
            <a:ext cx="11010900" cy="5120005"/>
            <a:chOff x="1141" y="2502"/>
            <a:chExt cx="17340" cy="8063"/>
          </a:xfrm>
        </p:grpSpPr>
        <p:sp>
          <p:nvSpPr>
            <p:cNvPr id="58" name="圆角矩形 57"/>
            <p:cNvSpPr/>
            <p:nvPr>
              <p:custDataLst>
                <p:tags r:id="rId1"/>
              </p:custDataLst>
            </p:nvPr>
          </p:nvSpPr>
          <p:spPr>
            <a:xfrm>
              <a:off x="1141" y="3466"/>
              <a:ext cx="17340" cy="7099"/>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2"/>
              </p:custDataLst>
            </p:nvPr>
          </p:nvSpPr>
          <p:spPr>
            <a:xfrm>
              <a:off x="1141" y="2502"/>
              <a:ext cx="8849" cy="869"/>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2" name="文本框 11"/>
            <p:cNvSpPr txBox="1"/>
            <p:nvPr>
              <p:custDataLst>
                <p:tags r:id="rId3"/>
              </p:custDataLst>
            </p:nvPr>
          </p:nvSpPr>
          <p:spPr>
            <a:xfrm>
              <a:off x="1287" y="2633"/>
              <a:ext cx="10706" cy="625"/>
            </a:xfrm>
            <a:prstGeom prst="rect">
              <a:avLst/>
            </a:prstGeom>
            <a:noFill/>
          </p:spPr>
          <p:txBody>
            <a:bodyPr wrap="square" rtlCol="0">
              <a:spAutoFit/>
            </a:bodyPr>
            <a:lstStyle/>
            <a:p>
              <a:pPr indent="0" algn="just" fontAlgn="auto">
                <a:lnSpc>
                  <a:spcPct val="120000"/>
                </a:lnSpc>
              </a:pP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六</a:t>
              </a: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一心多用散漫型：胃病和肥胖找上门</a:t>
              </a:r>
              <a:endPar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3" name="文本框 12"/>
            <p:cNvSpPr txBox="1"/>
            <p:nvPr>
              <p:custDataLst>
                <p:tags r:id="rId4"/>
              </p:custDataLst>
            </p:nvPr>
          </p:nvSpPr>
          <p:spPr>
            <a:xfrm>
              <a:off x="1469" y="3721"/>
              <a:ext cx="16677"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饮食性格表现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边吃晚餐边看电视，边吃早餐边看报纸，边看朋友圈边吃饭，在家看电影，零食准备得更是比在电影院还全。</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对身体的伤害</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无心吃饭时胃自然无力消化。吃饭时，全身的血液供应主要集中在肠胃，大脑的供血减少，如果这时还在思考，使大脑处于高度紧张的状态，就会减少胃肠的血液供给，影响食物的消化吸收，容易得胃病。边看电视边吃饭的人往往比专心吃饭的人多摄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20%~60%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的热量。</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最有效对策</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一到开饭时间，立即将电视关掉，专心享用菜肴。享受食物，应该是乐意吃，吃得好，吃得香；而边做其他事情边吃饭，其后果则是吃得快，吃得多。</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3" name="1"/>
          <p:cNvSpPr txBox="1"/>
          <p:nvPr>
            <p:custDataLst>
              <p:tags r:id="rId5"/>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四、学生常见的不良饮食习惯</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3"/>
          <p:cNvGrpSpPr/>
          <p:nvPr/>
        </p:nvGrpSpPr>
        <p:grpSpPr>
          <a:xfrm>
            <a:off x="592455" y="1234054"/>
            <a:ext cx="11010900" cy="5120005"/>
            <a:chOff x="1141" y="2502"/>
            <a:chExt cx="17340" cy="8063"/>
          </a:xfrm>
        </p:grpSpPr>
        <p:sp>
          <p:nvSpPr>
            <p:cNvPr id="58" name="圆角矩形 57"/>
            <p:cNvSpPr/>
            <p:nvPr>
              <p:custDataLst>
                <p:tags r:id="rId1"/>
              </p:custDataLst>
            </p:nvPr>
          </p:nvSpPr>
          <p:spPr>
            <a:xfrm>
              <a:off x="1141" y="3466"/>
              <a:ext cx="17340" cy="7099"/>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2"/>
              </p:custDataLst>
            </p:nvPr>
          </p:nvSpPr>
          <p:spPr>
            <a:xfrm>
              <a:off x="1141" y="2502"/>
              <a:ext cx="8849" cy="869"/>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2" name="文本框 11"/>
            <p:cNvSpPr txBox="1"/>
            <p:nvPr>
              <p:custDataLst>
                <p:tags r:id="rId3"/>
              </p:custDataLst>
            </p:nvPr>
          </p:nvSpPr>
          <p:spPr>
            <a:xfrm>
              <a:off x="1287" y="2633"/>
              <a:ext cx="10706" cy="625"/>
            </a:xfrm>
            <a:prstGeom prst="rect">
              <a:avLst/>
            </a:prstGeom>
            <a:noFill/>
          </p:spPr>
          <p:txBody>
            <a:bodyPr wrap="square" rtlCol="0">
              <a:spAutoFit/>
            </a:bodyPr>
            <a:lstStyle/>
            <a:p>
              <a:pPr indent="0" algn="just" fontAlgn="auto">
                <a:lnSpc>
                  <a:spcPct val="120000"/>
                </a:lnSpc>
              </a:pP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六</a:t>
              </a: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一心多用散漫型：胃病和肥胖找上门</a:t>
              </a:r>
              <a:endPar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3" name="文本框 12"/>
            <p:cNvSpPr txBox="1"/>
            <p:nvPr>
              <p:custDataLst>
                <p:tags r:id="rId4"/>
              </p:custDataLst>
            </p:nvPr>
          </p:nvSpPr>
          <p:spPr>
            <a:xfrm>
              <a:off x="2226" y="5214"/>
              <a:ext cx="7764" cy="3340"/>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和家人、朋友一起吃饭，轻松地交流，用脑比较少。</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使用小号的餐具，因尚未吃饱而经常站起来添加饭菜，会给大脑发出饱感信息，从而赢得足够的消化时间。</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pic>
        <p:nvPicPr>
          <p:cNvPr id="2" name="图片 1"/>
          <p:cNvPicPr>
            <a:picLocks noChangeAspect="1"/>
          </p:cNvPicPr>
          <p:nvPr/>
        </p:nvPicPr>
        <p:blipFill>
          <a:blip r:embed="rId5"/>
          <a:stretch>
            <a:fillRect/>
          </a:stretch>
        </p:blipFill>
        <p:spPr>
          <a:xfrm>
            <a:off x="6580242" y="1678926"/>
            <a:ext cx="4675133" cy="4675133"/>
          </a:xfrm>
          <a:prstGeom prst="rect">
            <a:avLst/>
          </a:prstGeom>
        </p:spPr>
      </p:pic>
      <p:sp>
        <p:nvSpPr>
          <p:cNvPr id="4" name="1"/>
          <p:cNvSpPr txBox="1"/>
          <p:nvPr>
            <p:custDataLst>
              <p:tags r:id="rId6"/>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四、学生常见的不良饮食习惯</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3"/>
          <p:cNvGrpSpPr/>
          <p:nvPr/>
        </p:nvGrpSpPr>
        <p:grpSpPr>
          <a:xfrm>
            <a:off x="592455" y="1234054"/>
            <a:ext cx="11010900" cy="5120005"/>
            <a:chOff x="1141" y="2502"/>
            <a:chExt cx="17340" cy="8063"/>
          </a:xfrm>
        </p:grpSpPr>
        <p:sp>
          <p:nvSpPr>
            <p:cNvPr id="58" name="圆角矩形 57"/>
            <p:cNvSpPr/>
            <p:nvPr>
              <p:custDataLst>
                <p:tags r:id="rId1"/>
              </p:custDataLst>
            </p:nvPr>
          </p:nvSpPr>
          <p:spPr>
            <a:xfrm>
              <a:off x="1141" y="3466"/>
              <a:ext cx="17340" cy="7099"/>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2"/>
              </p:custDataLst>
            </p:nvPr>
          </p:nvSpPr>
          <p:spPr>
            <a:xfrm>
              <a:off x="1141" y="2502"/>
              <a:ext cx="8849" cy="869"/>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2" name="文本框 11"/>
            <p:cNvSpPr txBox="1"/>
            <p:nvPr>
              <p:custDataLst>
                <p:tags r:id="rId3"/>
              </p:custDataLst>
            </p:nvPr>
          </p:nvSpPr>
          <p:spPr>
            <a:xfrm>
              <a:off x="1287" y="2633"/>
              <a:ext cx="10706" cy="625"/>
            </a:xfrm>
            <a:prstGeom prst="rect">
              <a:avLst/>
            </a:prstGeom>
            <a:noFill/>
          </p:spPr>
          <p:txBody>
            <a:bodyPr wrap="square" rtlCol="0">
              <a:spAutoFit/>
            </a:bodyPr>
            <a:lstStyle/>
            <a:p>
              <a:pPr indent="0" algn="just" fontAlgn="auto">
                <a:lnSpc>
                  <a:spcPct val="120000"/>
                </a:lnSpc>
              </a:pP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七</a:t>
              </a: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暴饮暴食紧张型：伤脑又伤身</a:t>
              </a:r>
              <a:endPar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3" name="文本框 12"/>
            <p:cNvSpPr txBox="1"/>
            <p:nvPr>
              <p:custDataLst>
                <p:tags r:id="rId4"/>
              </p:custDataLst>
            </p:nvPr>
          </p:nvSpPr>
          <p:spPr>
            <a:xfrm>
              <a:off x="1469" y="3721"/>
              <a:ext cx="16677"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饮食性格表现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当你失意或身心高度紧张时，容易饥饿，并且十分嘴馋，常常一吃就停不下来，尤其是甜食。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对身体的伤害</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暴饮暴食会使人在记忆力受损的，同时，反应能力也下降，这在女性身上更为明显；而暴饮暴食将会刺激胰腺液的大量分泌，很容易引起急性胰腺炎，导致强烈呕吐、腹痛、休克等。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最有效对策</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减压。做深呼吸，练瑜伽，或静坐一会儿，让身体先平静下来。</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常备一些水果、胡萝卜、黄瓜、生菜等热量低的食物，遇到紧张的状况时，选择这些食物更健康。</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先吃爱吃的东西，从情绪上满足身心的需要。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尽量不单独进食，在人多的场合应该会“收敛”一点。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3" name="1"/>
          <p:cNvSpPr txBox="1"/>
          <p:nvPr>
            <p:custDataLst>
              <p:tags r:id="rId5"/>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四、学生常见的不良饮食习惯</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3"/>
          <p:cNvGrpSpPr/>
          <p:nvPr/>
        </p:nvGrpSpPr>
        <p:grpSpPr>
          <a:xfrm>
            <a:off x="590550" y="1226171"/>
            <a:ext cx="11010900" cy="5120005"/>
            <a:chOff x="1141" y="2502"/>
            <a:chExt cx="17340" cy="8063"/>
          </a:xfrm>
        </p:grpSpPr>
        <p:sp>
          <p:nvSpPr>
            <p:cNvPr id="58" name="圆角矩形 57"/>
            <p:cNvSpPr/>
            <p:nvPr>
              <p:custDataLst>
                <p:tags r:id="rId1"/>
              </p:custDataLst>
            </p:nvPr>
          </p:nvSpPr>
          <p:spPr>
            <a:xfrm>
              <a:off x="1141" y="3466"/>
              <a:ext cx="17340" cy="7099"/>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2"/>
              </p:custDataLst>
            </p:nvPr>
          </p:nvSpPr>
          <p:spPr>
            <a:xfrm>
              <a:off x="1141" y="2502"/>
              <a:ext cx="8849" cy="869"/>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2" name="文本框 11"/>
            <p:cNvSpPr txBox="1"/>
            <p:nvPr>
              <p:custDataLst>
                <p:tags r:id="rId3"/>
              </p:custDataLst>
            </p:nvPr>
          </p:nvSpPr>
          <p:spPr>
            <a:xfrm>
              <a:off x="1287" y="2633"/>
              <a:ext cx="10706" cy="625"/>
            </a:xfrm>
            <a:prstGeom prst="rect">
              <a:avLst/>
            </a:prstGeom>
            <a:noFill/>
          </p:spPr>
          <p:txBody>
            <a:bodyPr wrap="square" rtlCol="0">
              <a:spAutoFit/>
            </a:bodyPr>
            <a:lstStyle/>
            <a:p>
              <a:pPr indent="0" algn="just" fontAlgn="auto">
                <a:lnSpc>
                  <a:spcPct val="120000"/>
                </a:lnSpc>
              </a:pP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一</a:t>
              </a: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常见的健康食品</a:t>
              </a:r>
              <a:endPar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3" name="文本框 12"/>
            <p:cNvSpPr txBox="1"/>
            <p:nvPr>
              <p:custDataLst>
                <p:tags r:id="rId4"/>
              </p:custDataLst>
            </p:nvPr>
          </p:nvSpPr>
          <p:spPr>
            <a:xfrm>
              <a:off x="1891" y="4037"/>
              <a:ext cx="7121" cy="5957"/>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绿叶菜</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萝卜叶、上海青、油菜、菠菜、芥蓝、大白菜、胡萝卜、菜花、甘蓝等。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粗粮</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粗粮包括红薯、土豆、玉米、荞麦等。粗粮中含有许多细粮</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或精加工食品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所欠缺的特殊的维生素和矿物质。这些营养素有助于调节肠胃内环境，易为人体吸收并提高免疫力。</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3" name="1"/>
          <p:cNvSpPr txBox="1"/>
          <p:nvPr>
            <p:custDataLst>
              <p:tags r:id="rId5"/>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五、学生应知的饮食小常识</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pic>
        <p:nvPicPr>
          <p:cNvPr id="4" name="图片 3"/>
          <p:cNvPicPr>
            <a:picLocks noChangeAspect="1"/>
          </p:cNvPicPr>
          <p:nvPr/>
        </p:nvPicPr>
        <p:blipFill>
          <a:blip r:embed="rId6"/>
          <a:stretch>
            <a:fillRect/>
          </a:stretch>
        </p:blipFill>
        <p:spPr>
          <a:xfrm>
            <a:off x="8690182" y="2009308"/>
            <a:ext cx="2435245" cy="2035214"/>
          </a:xfrm>
          <a:prstGeom prst="rect">
            <a:avLst/>
          </a:prstGeom>
        </p:spPr>
      </p:pic>
      <p:pic>
        <p:nvPicPr>
          <p:cNvPr id="5" name="图片 4"/>
          <p:cNvPicPr>
            <a:picLocks noChangeAspect="1"/>
          </p:cNvPicPr>
          <p:nvPr/>
        </p:nvPicPr>
        <p:blipFill rotWithShape="1">
          <a:blip r:embed="rId7"/>
          <a:srcRect t="12500" b="12500"/>
          <a:stretch>
            <a:fillRect/>
          </a:stretch>
        </p:blipFill>
        <p:spPr>
          <a:xfrm>
            <a:off x="5976563" y="2009307"/>
            <a:ext cx="2713619" cy="2035214"/>
          </a:xfrm>
          <a:prstGeom prst="rect">
            <a:avLst/>
          </a:prstGeom>
        </p:spPr>
      </p:pic>
      <p:pic>
        <p:nvPicPr>
          <p:cNvPr id="6" name="图片 5"/>
          <p:cNvPicPr>
            <a:picLocks noChangeAspect="1"/>
          </p:cNvPicPr>
          <p:nvPr/>
        </p:nvPicPr>
        <p:blipFill>
          <a:blip r:embed="rId8"/>
          <a:stretch>
            <a:fillRect/>
          </a:stretch>
        </p:blipFill>
        <p:spPr>
          <a:xfrm>
            <a:off x="5976563" y="4044522"/>
            <a:ext cx="2875775" cy="2153798"/>
          </a:xfrm>
          <a:prstGeom prst="rect">
            <a:avLst/>
          </a:prstGeom>
        </p:spPr>
      </p:pic>
      <p:pic>
        <p:nvPicPr>
          <p:cNvPr id="7" name="图片 6"/>
          <p:cNvPicPr>
            <a:picLocks noChangeAspect="1"/>
          </p:cNvPicPr>
          <p:nvPr/>
        </p:nvPicPr>
        <p:blipFill rotWithShape="1">
          <a:blip r:embed="rId9"/>
          <a:srcRect r="20965"/>
          <a:stretch>
            <a:fillRect/>
          </a:stretch>
        </p:blipFill>
        <p:spPr>
          <a:xfrm>
            <a:off x="8852339" y="4042045"/>
            <a:ext cx="2272862" cy="2156831"/>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3"/>
          <p:cNvGrpSpPr/>
          <p:nvPr/>
        </p:nvGrpSpPr>
        <p:grpSpPr>
          <a:xfrm>
            <a:off x="592455" y="1234054"/>
            <a:ext cx="11010900" cy="5120005"/>
            <a:chOff x="1141" y="2502"/>
            <a:chExt cx="17340" cy="8063"/>
          </a:xfrm>
        </p:grpSpPr>
        <p:sp>
          <p:nvSpPr>
            <p:cNvPr id="58" name="圆角矩形 57"/>
            <p:cNvSpPr/>
            <p:nvPr>
              <p:custDataLst>
                <p:tags r:id="rId1"/>
              </p:custDataLst>
            </p:nvPr>
          </p:nvSpPr>
          <p:spPr>
            <a:xfrm>
              <a:off x="1141" y="3466"/>
              <a:ext cx="17340" cy="7099"/>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2"/>
              </p:custDataLst>
            </p:nvPr>
          </p:nvSpPr>
          <p:spPr>
            <a:xfrm>
              <a:off x="1141" y="2502"/>
              <a:ext cx="8849" cy="869"/>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2" name="文本框 11"/>
            <p:cNvSpPr txBox="1"/>
            <p:nvPr>
              <p:custDataLst>
                <p:tags r:id="rId3"/>
              </p:custDataLst>
            </p:nvPr>
          </p:nvSpPr>
          <p:spPr>
            <a:xfrm>
              <a:off x="1287" y="2633"/>
              <a:ext cx="10706" cy="625"/>
            </a:xfrm>
            <a:prstGeom prst="rect">
              <a:avLst/>
            </a:prstGeom>
            <a:noFill/>
          </p:spPr>
          <p:txBody>
            <a:bodyPr wrap="square" rtlCol="0">
              <a:spAutoFit/>
            </a:bodyPr>
            <a:lstStyle/>
            <a:p>
              <a:pPr indent="0" algn="just" fontAlgn="auto">
                <a:lnSpc>
                  <a:spcPct val="120000"/>
                </a:lnSpc>
              </a:pP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一</a:t>
              </a: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常见的健康食品</a:t>
              </a:r>
              <a:endPar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3" name="文本框 12"/>
            <p:cNvSpPr txBox="1"/>
            <p:nvPr>
              <p:custDataLst>
                <p:tags r:id="rId4"/>
              </p:custDataLst>
            </p:nvPr>
          </p:nvSpPr>
          <p:spPr>
            <a:xfrm>
              <a:off x="1470" y="3709"/>
              <a:ext cx="8247" cy="6612"/>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以下几种是常见食物的健康搭配，长期食用提升身体的各项机能。</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鱼</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豆腐：味鲜，补钙，可预防多种骨病。</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鸡蛋</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百合：滋阴润燥，清心安神。</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羊肉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生姜：冬令补虚佳品。</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鸡肉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栗子：补血。</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猪肝</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菠菜：防治贫血。</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芝麻</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海带：美容，防衰老。</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豆腐</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萝卜：有利消化。</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(8)</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红葡萄酒</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花生：有益心脏。</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3" name="1"/>
          <p:cNvSpPr txBox="1"/>
          <p:nvPr>
            <p:custDataLst>
              <p:tags r:id="rId5"/>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五、学生应知的饮食小常识</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pic>
        <p:nvPicPr>
          <p:cNvPr id="2" name="图片 1"/>
          <p:cNvPicPr>
            <a:picLocks noChangeAspect="1"/>
          </p:cNvPicPr>
          <p:nvPr/>
        </p:nvPicPr>
        <p:blipFill rotWithShape="1">
          <a:blip r:embed="rId6"/>
          <a:srcRect l="16685"/>
          <a:stretch>
            <a:fillRect/>
          </a:stretch>
        </p:blipFill>
        <p:spPr>
          <a:xfrm>
            <a:off x="6432331" y="2000499"/>
            <a:ext cx="4958299" cy="4198620"/>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3"/>
          <p:cNvGrpSpPr/>
          <p:nvPr/>
        </p:nvGrpSpPr>
        <p:grpSpPr>
          <a:xfrm>
            <a:off x="592455" y="1234054"/>
            <a:ext cx="11010900" cy="5120005"/>
            <a:chOff x="1141" y="2502"/>
            <a:chExt cx="17340" cy="8063"/>
          </a:xfrm>
        </p:grpSpPr>
        <p:sp>
          <p:nvSpPr>
            <p:cNvPr id="58" name="圆角矩形 57"/>
            <p:cNvSpPr/>
            <p:nvPr>
              <p:custDataLst>
                <p:tags r:id="rId1"/>
              </p:custDataLst>
            </p:nvPr>
          </p:nvSpPr>
          <p:spPr>
            <a:xfrm>
              <a:off x="1141" y="3466"/>
              <a:ext cx="17340" cy="7099"/>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custDataLst>
                <p:tags r:id="rId2"/>
              </p:custDataLst>
            </p:nvPr>
          </p:nvSpPr>
          <p:spPr>
            <a:xfrm>
              <a:off x="1141" y="2502"/>
              <a:ext cx="8849" cy="869"/>
            </a:xfrm>
            <a:prstGeom prst="roundRect">
              <a:avLst>
                <a:gd name="adj" fmla="val 22844"/>
              </a:avLst>
            </a:prstGeom>
            <a:gradFill>
              <a:gsLst>
                <a:gs pos="0">
                  <a:srgbClr val="42BAF9"/>
                </a:gs>
                <a:gs pos="100000">
                  <a:srgbClr val="1B7EDA"/>
                </a:gs>
              </a:gsLst>
              <a:lin ang="0" scaled="0"/>
            </a:gradFill>
            <a:ln>
              <a:noFill/>
            </a:ln>
            <a:effectLst>
              <a:outerShdw blurRad="127000" dist="190500" dir="2700000" sx="85000" sy="85000" algn="tl" rotWithShape="0">
                <a:srgbClr val="387A6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汉仪雅酷黑 75W" panose="020B0804020202020204" charset="-122"/>
                <a:ea typeface="汉仪雅酷黑 75W" panose="020B0804020202020204" charset="-122"/>
              </a:endParaRPr>
            </a:p>
          </p:txBody>
        </p:sp>
        <p:sp>
          <p:nvSpPr>
            <p:cNvPr id="12" name="文本框 11"/>
            <p:cNvSpPr txBox="1"/>
            <p:nvPr>
              <p:custDataLst>
                <p:tags r:id="rId3"/>
              </p:custDataLst>
            </p:nvPr>
          </p:nvSpPr>
          <p:spPr>
            <a:xfrm>
              <a:off x="1287" y="2633"/>
              <a:ext cx="10706" cy="625"/>
            </a:xfrm>
            <a:prstGeom prst="rect">
              <a:avLst/>
            </a:prstGeom>
            <a:noFill/>
          </p:spPr>
          <p:txBody>
            <a:bodyPr wrap="square" rtlCol="0">
              <a:spAutoFit/>
            </a:bodyPr>
            <a:lstStyle/>
            <a:p>
              <a:pPr indent="0" algn="just" fontAlgn="auto">
                <a:lnSpc>
                  <a:spcPct val="120000"/>
                </a:lnSpc>
              </a:pP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二</a:t>
              </a:r>
              <a:r>
                <a:rPr lang="en-US" altLang="zh-CN"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a:t>
              </a:r>
              <a:r>
                <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rPr>
                <a:t>不可不知的饮食常识</a:t>
              </a:r>
              <a:endParaRPr lang="zh-CN" altLang="en-US" b="1" dirty="0">
                <a:solidFill>
                  <a:schemeClr val="bg1"/>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sp>
          <p:nvSpPr>
            <p:cNvPr id="13" name="文本框 12"/>
            <p:cNvSpPr txBox="1"/>
            <p:nvPr>
              <p:custDataLst>
                <p:tags r:id="rId4"/>
              </p:custDataLst>
            </p:nvPr>
          </p:nvSpPr>
          <p:spPr>
            <a:xfrm>
              <a:off x="1469" y="3721"/>
              <a:ext cx="16677"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常吃夜宵易得胃癌。</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一天喝咖啡不要超过两杯。</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早上醒来先喝一杯水，可以预防结石。</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睡前不进食。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(5)17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后不暴饮暴食。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多饮白开水，少喝奶茶。</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最佳睡眠时间是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次日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(8)</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饭前吃水果比饭后吃水果更好。</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(9)</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每晚保证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8h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睡眠。</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早吃好，午吃饱，晚吃少。</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3" name="1"/>
          <p:cNvSpPr txBox="1"/>
          <p:nvPr>
            <p:custDataLst>
              <p:tags r:id="rId5"/>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四、学生常见的不良饮食习惯</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pic>
        <p:nvPicPr>
          <p:cNvPr id="2" name="图片 1"/>
          <p:cNvPicPr>
            <a:picLocks noChangeAspect="1"/>
          </p:cNvPicPr>
          <p:nvPr/>
        </p:nvPicPr>
        <p:blipFill rotWithShape="1">
          <a:blip r:embed="rId6"/>
          <a:srcRect l="9877"/>
          <a:stretch>
            <a:fillRect/>
          </a:stretch>
        </p:blipFill>
        <p:spPr>
          <a:xfrm>
            <a:off x="5825358" y="2008119"/>
            <a:ext cx="5565271" cy="4116784"/>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卡通人物&#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p:cNvPicPr>
            <a:picLocks noChangeAspect="1"/>
          </p:cNvPicPr>
          <p:nvPr/>
        </p:nvPicPr>
        <p:blipFill>
          <a:blip r:embed="rId2"/>
          <a:stretch>
            <a:fillRect/>
          </a:stretch>
        </p:blipFill>
        <p:spPr>
          <a:xfrm>
            <a:off x="374381" y="3160212"/>
            <a:ext cx="3802691" cy="3802691"/>
          </a:xfrm>
          <a:prstGeom prst="rect">
            <a:avLst/>
          </a:prstGeom>
        </p:spPr>
      </p:pic>
      <p:grpSp>
        <p:nvGrpSpPr>
          <p:cNvPr id="10" name="3"/>
          <p:cNvGrpSpPr/>
          <p:nvPr/>
        </p:nvGrpSpPr>
        <p:grpSpPr>
          <a:xfrm>
            <a:off x="2803539" y="1571861"/>
            <a:ext cx="6584922" cy="1870624"/>
            <a:chOff x="-1334" y="3008"/>
            <a:chExt cx="14121" cy="2946"/>
          </a:xfrm>
        </p:grpSpPr>
        <p:sp>
          <p:nvSpPr>
            <p:cNvPr id="11" name="矩形 10"/>
            <p:cNvSpPr/>
            <p:nvPr>
              <p:custDataLst>
                <p:tags r:id="rId3"/>
              </p:custDataLst>
            </p:nvPr>
          </p:nvSpPr>
          <p:spPr>
            <a:xfrm>
              <a:off x="-1334" y="4277"/>
              <a:ext cx="14121" cy="167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睡眠与健康</a:t>
              </a:r>
              <a:endPar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单元四</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spTree>
    <p:custDataLst>
      <p:tags r:id="rId5"/>
    </p:custData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3"/>
          <p:cNvGrpSpPr/>
          <p:nvPr/>
        </p:nvGrpSpPr>
        <p:grpSpPr>
          <a:xfrm>
            <a:off x="1311910" y="1840230"/>
            <a:ext cx="9568180" cy="3686175"/>
            <a:chOff x="2066" y="2898"/>
            <a:chExt cx="15068" cy="5805"/>
          </a:xfrm>
        </p:grpSpPr>
        <p:sp>
          <p:nvSpPr>
            <p:cNvPr id="2" name="矩形 1"/>
            <p:cNvSpPr/>
            <p:nvPr>
              <p:custDataLst>
                <p:tags r:id="rId1"/>
              </p:custDataLst>
            </p:nvPr>
          </p:nvSpPr>
          <p:spPr>
            <a:xfrm>
              <a:off x="2066" y="2898"/>
              <a:ext cx="2654" cy="5805"/>
            </a:xfrm>
            <a:prstGeom prst="rect">
              <a:avLst/>
            </a:prstGeom>
            <a:gradFill>
              <a:gsLst>
                <a:gs pos="0">
                  <a:srgbClr val="016CD4"/>
                </a:gs>
                <a:gs pos="100000">
                  <a:srgbClr val="99DAF9"/>
                </a:gs>
              </a:gsLst>
              <a:lin ang="49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panose="00020600040101010101" charset="-122"/>
                <a:ea typeface="阿里巴巴普惠体" panose="00020600040101010101" charset="-122"/>
              </a:endParaRPr>
            </a:p>
          </p:txBody>
        </p:sp>
        <p:sp>
          <p:nvSpPr>
            <p:cNvPr id="9" name="文本框 8"/>
            <p:cNvSpPr txBox="1"/>
            <p:nvPr>
              <p:custDataLst>
                <p:tags r:id="rId2"/>
              </p:custDataLst>
            </p:nvPr>
          </p:nvSpPr>
          <p:spPr>
            <a:xfrm>
              <a:off x="8059" y="3533"/>
              <a:ext cx="9075" cy="4718"/>
            </a:xfrm>
            <a:prstGeom prst="rect">
              <a:avLst/>
            </a:prstGeom>
            <a:noFill/>
          </p:spPr>
          <p:txBody>
            <a:bodyPr vert="horz" wrap="square" lIns="91440" tIns="45720" rIns="91440" bIns="45720" rtlCol="0" anchor="t">
              <a:noAutofit/>
            </a:bodyPr>
            <a:lstStyle/>
            <a:p>
              <a:pPr lvl="0" indent="467995" algn="just">
                <a:spcBef>
                  <a:spcPts val="600"/>
                </a:spcBef>
                <a:buClrTx/>
                <a:buSzTx/>
                <a:buFontTx/>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1948</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年， 世界卫生组织</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(World Health Organization</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 </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WHO)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提出：“健康不仅是身体没有疾病和免于虚弱，还要有完整的生理、心理状态和良好的社会适应能力。”</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endParaRPr>
            </a:p>
            <a:p>
              <a:pPr lvl="0" indent="467995" algn="just">
                <a:spcBef>
                  <a:spcPts val="600"/>
                </a:spcBef>
                <a:buClrTx/>
                <a:buSzTx/>
                <a:buFontTx/>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1990</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年，世界卫生组织又对健康进行了补充阐述：“躯体健康、心理健康、社会适应良好和道德健康四个方面都健全，才是完全健康的人。”可见，现代健康包含四个方面，即</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生理健康、心理健康、社会适应良好和道德健康</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rPr>
                <a:t>。</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sym typeface="+mn-ea"/>
              </a:endParaRPr>
            </a:p>
          </p:txBody>
        </p:sp>
      </p:grpSp>
      <p:pic>
        <p:nvPicPr>
          <p:cNvPr id="3" name="图片 2" descr="ecb35d57f91156dd81e0d922f6bc2c59(1)"/>
          <p:cNvPicPr>
            <a:picLocks noChangeAspect="1"/>
          </p:cNvPicPr>
          <p:nvPr/>
        </p:nvPicPr>
        <p:blipFill>
          <a:blip r:embed="rId3"/>
          <a:stretch>
            <a:fillRect/>
          </a:stretch>
        </p:blipFill>
        <p:spPr>
          <a:xfrm>
            <a:off x="1311910" y="2292350"/>
            <a:ext cx="4020820" cy="2842895"/>
          </a:xfrm>
          <a:prstGeom prst="rect">
            <a:avLst/>
          </a:prstGeom>
        </p:spPr>
      </p:pic>
      <p:sp>
        <p:nvSpPr>
          <p:cNvPr id="7" name="1"/>
          <p:cNvSpPr txBox="1"/>
          <p:nvPr>
            <p:custDataLst>
              <p:tags r:id="rId4"/>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一、健康的含义</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Tree>
  </p:cSld>
  <p:clrMapOvr>
    <a:masterClrMapping/>
  </p:clrMapOvr>
  <p:transition spd="slow" advTm="4000">
    <p:wip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custDataLst>
              <p:tags r:id="rId1"/>
            </p:custDataLst>
          </p:nvPr>
        </p:nvSpPr>
        <p:spPr>
          <a:xfrm>
            <a:off x="1494790" y="1576629"/>
            <a:ext cx="9202420" cy="4469942"/>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endPar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掌握睡眠的含义。</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明确睡眠的作用。</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学习与睡眠有关的其他知识。</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endPar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能通过对睡眠与健康知识的学习，有效掌握与之相关的知识，对健康产生积极影响。</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endPar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养成健康的生活方式，树立正确的健康的理念与观念。</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spTree>
  </p:cSld>
  <p:clrMapOvr>
    <a:masterClrMapping/>
  </p:clrMapOvr>
  <p:transition spd="slow" advTm="4000">
    <p:wip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custDataLst>
              <p:tags r:id="rId1"/>
            </p:custDataLst>
          </p:nvPr>
        </p:nvSpPr>
        <p:spPr>
          <a:xfrm>
            <a:off x="693869" y="1232240"/>
            <a:ext cx="3618000" cy="5116272"/>
          </a:xfrm>
          <a:prstGeom prst="rect">
            <a:avLst/>
          </a:prstGeom>
          <a:noFill/>
        </p:spPr>
        <p:txBody>
          <a:bodyPr wrap="square" rtlCol="0" anchor="t">
            <a:spAutoFit/>
          </a:bodyPr>
          <a:lstStyle/>
          <a:p>
            <a:pPr indent="457200" algn="just"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2022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年</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月</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日</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10</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点，某中职学校的平平同学倒在了学校的宿舍内，被送往医院后不久后便宣告不治。市中心医院出具的死亡诊断证明书显示，其死亡原因系心源性猝死。</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据其他同学回忆，最近半个月，平平在熄灯后仍打游戏到半夜，早晨起床都会精神萎靡的出现在教室中，睡眠严重不足。</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pic>
        <p:nvPicPr>
          <p:cNvPr id="2" name="图片 1"/>
          <p:cNvPicPr>
            <a:picLocks noChangeAspect="1"/>
          </p:cNvPicPr>
          <p:nvPr/>
        </p:nvPicPr>
        <p:blipFill rotWithShape="1">
          <a:blip r:embed="rId2"/>
          <a:srcRect l="11645"/>
          <a:stretch>
            <a:fillRect/>
          </a:stretch>
        </p:blipFill>
        <p:spPr>
          <a:xfrm>
            <a:off x="4619297" y="1237494"/>
            <a:ext cx="6878834" cy="5111018"/>
          </a:xfrm>
          <a:prstGeom prst="rect">
            <a:avLst/>
          </a:prstGeom>
        </p:spPr>
      </p:pic>
    </p:spTree>
  </p:cSld>
  <p:clrMapOvr>
    <a:masterClrMapping/>
  </p:clrMapOvr>
  <p:transition spd="slow" advTm="4000">
    <p:wip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custDataLst>
              <p:tags r:id="rId1"/>
            </p:custDataLst>
          </p:nvPr>
        </p:nvSpPr>
        <p:spPr>
          <a:xfrm>
            <a:off x="664872" y="1468722"/>
            <a:ext cx="10862256" cy="4192943"/>
          </a:xfrm>
          <a:prstGeom prst="rect">
            <a:avLst/>
          </a:prstGeom>
          <a:noFill/>
        </p:spPr>
        <p:txBody>
          <a:bodyPr wrap="square" rtlCol="0" anchor="t">
            <a:spAutoFit/>
          </a:bodyPr>
          <a:lstStyle/>
          <a:p>
            <a:pPr indent="457200" algn="just"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医生建议：年轻人一定要少熬夜，长期熬夜危害巨大，多身体损害是多方面的，可导致一系列疾病，并可能最终导致猝死。而短期熬夜，也会对身体造成伤害。</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人体健康与睡眠有着密不可分的关系，部分学生上课精神不振，导致成绩下降，其中主要的原因就是睡眠不足。</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大部分学生的睡眠时间为</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4~8h</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，而且</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80%</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的同学认为睡眠时间越长对身体越好，</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80%</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的同学选择午休，而</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70%</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的同学认为午休对下午的学习稍有影响，</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70%</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的同学认为，不按时睡觉会影响第二天的正常学习，而且情绪激动、课业繁重、身体不适会影响睡眠，而自然环境中声音对睡眠的影响最大。而且</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60%</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的同学躺下后不能马上进入睡眠状态。建议坚持有规律的作息时间，睡前不要暴饮暴食，应在下午锻炼</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有助于睡眠</a:t>
            </a: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，保持安静，使室温稍低，在睡前洗澡。</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spTree>
  </p:cSld>
  <p:clrMapOvr>
    <a:masterClrMapping/>
  </p:clrMapOvr>
  <p:transition spd="slow" advTm="4000">
    <p:wip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3"/>
          <p:cNvGrpSpPr/>
          <p:nvPr/>
        </p:nvGrpSpPr>
        <p:grpSpPr>
          <a:xfrm>
            <a:off x="592455" y="1277007"/>
            <a:ext cx="11010900" cy="4859320"/>
            <a:chOff x="1141" y="3478"/>
            <a:chExt cx="17340" cy="7266"/>
          </a:xfrm>
        </p:grpSpPr>
        <p:sp>
          <p:nvSpPr>
            <p:cNvPr id="58" name="圆角矩形 57"/>
            <p:cNvSpPr/>
            <p:nvPr>
              <p:custDataLst>
                <p:tags r:id="rId1"/>
              </p:custDataLst>
            </p:nvPr>
          </p:nvSpPr>
          <p:spPr>
            <a:xfrm>
              <a:off x="1141" y="3478"/>
              <a:ext cx="17340" cy="7266"/>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2"/>
              </p:custDataLst>
            </p:nvPr>
          </p:nvSpPr>
          <p:spPr>
            <a:xfrm>
              <a:off x="1469" y="3567"/>
              <a:ext cx="8658" cy="6899"/>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睡眠是指大脑为了将刺激和刺激连接分配固化给相应神经细胞</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重整信息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需要，把兴奋点暂且转移到原先兴奋强度较弱的神经细胞，并由这些神经细胞接管人体的大部分生命活动，而原先接受处理内外刺激并做出反应的兴奋度较高的神经细胞，因防止没有经过深加工的刺激联结相互干扰，必须大部分屏蔽内外刺激对这些神经细胞的作用的必要生命过程。</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睡眠的时候人与周围的接触停止，自觉意识消失，不再能控制自己说什么、做什么，处在睡眠状态的人肌肉放松、神经减弱、体温下降、心跳减慢、血压轻度下降，新陈代谢的速度减慢的状态就是睡眠。</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3" name="1"/>
          <p:cNvSpPr txBox="1"/>
          <p:nvPr>
            <p:custDataLst>
              <p:tags r:id="rId3"/>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一、睡眠的含义</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pic>
        <p:nvPicPr>
          <p:cNvPr id="2" name="图片 1"/>
          <p:cNvPicPr>
            <a:picLocks noChangeAspect="1"/>
          </p:cNvPicPr>
          <p:nvPr/>
        </p:nvPicPr>
        <p:blipFill rotWithShape="1">
          <a:blip r:embed="rId4"/>
          <a:srcRect r="7592" b="7395"/>
          <a:stretch>
            <a:fillRect/>
          </a:stretch>
        </p:blipFill>
        <p:spPr>
          <a:xfrm>
            <a:off x="6504339" y="1383271"/>
            <a:ext cx="4893241" cy="4658460"/>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254665"/>
            <a:ext cx="10744200" cy="2032635"/>
            <a:chOff x="1112" y="2337"/>
            <a:chExt cx="16920" cy="3201"/>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639"/>
              <a:ext cx="16500" cy="289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睡眠能消除身体疲劳</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03" y="3262"/>
              <a:ext cx="15958" cy="2031"/>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睡眠期间，我们的胃、肠道及其有关脏器能合成并制造人体需要的能量物质，这类物质能给我们提供活动所需的能量。同时，由于体温、心跳、血压在睡眠时会下降，呼吸及部分内分泌就会减少，这就使基础代谢率降低，体力不足由此得以恢复。</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二、睡眠的作用</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15" name="3"/>
          <p:cNvGrpSpPr/>
          <p:nvPr/>
        </p:nvGrpSpPr>
        <p:grpSpPr>
          <a:xfrm>
            <a:off x="723900" y="3570701"/>
            <a:ext cx="10730230" cy="2451735"/>
            <a:chOff x="1112" y="2325"/>
            <a:chExt cx="16898" cy="3861"/>
          </a:xfrm>
        </p:grpSpPr>
        <p:sp>
          <p:nvSpPr>
            <p:cNvPr id="19" name="直角三角形 18"/>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20" name="任意多边形: 形状 19"/>
            <p:cNvSpPr/>
            <p:nvPr>
              <p:custDataLst>
                <p:tags r:id="rId7"/>
              </p:custDataLst>
            </p:nvPr>
          </p:nvSpPr>
          <p:spPr>
            <a:xfrm>
              <a:off x="1510" y="2629"/>
              <a:ext cx="16500" cy="355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21" name="任意多边形: 形状 17"/>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睡眠能有效保护大脑</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2" name="文本框 21"/>
            <p:cNvSpPr txBox="1"/>
            <p:nvPr>
              <p:custDataLst>
                <p:tags r:id="rId9"/>
              </p:custDataLst>
            </p:nvPr>
          </p:nvSpPr>
          <p:spPr>
            <a:xfrm>
              <a:off x="1803" y="3262"/>
              <a:ext cx="15958" cy="2686"/>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生活中，很多睡眠不足的人通常会表现出烦躁、容易激动或精神萎靡不振，注意力难以集中，记忆力明显减退等状态。一些严重的、长期缺少足够睡眠的人甚至还会产生幻觉。而睡眠充足的人通常都表现出精力充沛、思维敏捷、工作效率高的状态。这是为什么呢</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这是因为大脑在睡眠状态下的耗能会大大减少，有利于脑细胞的能量储存，从而保护大脑。</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strips(downLeft)">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380791"/>
            <a:ext cx="10744200" cy="2357120"/>
            <a:chOff x="1112" y="2337"/>
            <a:chExt cx="16920" cy="3712"/>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633"/>
              <a:ext cx="16500" cy="341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睡眠能增强人体的免疫力</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03" y="3262"/>
              <a:ext cx="15958" cy="2686"/>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正常状况下，免疫细胞能对入侵的各种抗原物质产生抗体，并通过免疫反应将“侵入者”清除，从而保护人体的健康。睡眠正好能增强机体产生抗体的能力，从而增强机体的抵抗力，提高自我修复速度。现在，睡眠已经越来越广泛地被作为一种辅助治疗的手段，用来帮助患者度过一些很痛苦的阶段，从而更有利于康复。</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二、睡眠的作用</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15" name="3"/>
          <p:cNvGrpSpPr/>
          <p:nvPr/>
        </p:nvGrpSpPr>
        <p:grpSpPr>
          <a:xfrm>
            <a:off x="723900" y="3935562"/>
            <a:ext cx="10730230" cy="2038350"/>
            <a:chOff x="1112" y="2325"/>
            <a:chExt cx="16898" cy="3210"/>
          </a:xfrm>
        </p:grpSpPr>
        <p:sp>
          <p:nvSpPr>
            <p:cNvPr id="19" name="直角三角形 18"/>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20" name="任意多边形: 形状 19"/>
            <p:cNvSpPr/>
            <p:nvPr>
              <p:custDataLst>
                <p:tags r:id="rId7"/>
              </p:custDataLst>
            </p:nvPr>
          </p:nvSpPr>
          <p:spPr>
            <a:xfrm>
              <a:off x="1510" y="2629"/>
              <a:ext cx="16500" cy="290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21" name="任意多边形: 形状 17"/>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睡眠有利于维护人的正常心理活动</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2" name="文本框 21"/>
            <p:cNvSpPr txBox="1"/>
            <p:nvPr>
              <p:custDataLst>
                <p:tags r:id="rId9"/>
              </p:custDataLst>
            </p:nvPr>
          </p:nvSpPr>
          <p:spPr>
            <a:xfrm>
              <a:off x="1803" y="3262"/>
              <a:ext cx="15958" cy="2031"/>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生活中，睡眠对人有着十分重要的意义，若短时间睡眠不好，可能会出现注意力难以集中的情况；若长时间睡眠不好，会产生神经、精神方面的疾病。因此，睡眠对心理健康具有很重要的意义。只有睡眠充足、睡眠品质好的人，心理健康才能有保障。</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strips(downLeft)">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380791"/>
            <a:ext cx="10744200" cy="4980305"/>
            <a:chOff x="1112" y="2337"/>
            <a:chExt cx="16920" cy="7843"/>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633"/>
              <a:ext cx="16500" cy="754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五</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睡眠有利于人体的自我修复</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9131" y="3375"/>
              <a:ext cx="8901" cy="6612"/>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人长期处于忙碌状态，气血便会亏损，睡眠是让人获得休息、补充气血的最佳途径。</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睡眠对于大脑健康是极为重要的，是消除大脑疲劳的主要方式。中职生每天一般需要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8~9h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睡眠时间，并且还要必须保证高质量。如果睡眠的时间不足或质量不高，会危害生命或对大脑产生不良影响，严重影响大脑机能，大脑的疲劳就难以恢复。青少年如果睡眠不足或睡眠质量差，则容易导致神经衰弱，使本来聪明的人变得糊涂。因此，青少年应当增加睡眠的时间，如夏天午睡片刻，并且要设法改善睡眠状况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二、睡眠的作用</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rotWithShape="1">
          <a:blip r:embed="rId6"/>
          <a:srcRect b="11608"/>
          <a:stretch>
            <a:fillRect/>
          </a:stretch>
        </p:blipFill>
        <p:spPr>
          <a:xfrm>
            <a:off x="1294949" y="2146918"/>
            <a:ext cx="4286044" cy="4091623"/>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3"/>
          <p:cNvGrpSpPr/>
          <p:nvPr/>
        </p:nvGrpSpPr>
        <p:grpSpPr>
          <a:xfrm>
            <a:off x="592455" y="1332189"/>
            <a:ext cx="11010900" cy="4859320"/>
            <a:chOff x="1141" y="3478"/>
            <a:chExt cx="17340" cy="7266"/>
          </a:xfrm>
        </p:grpSpPr>
        <p:sp>
          <p:nvSpPr>
            <p:cNvPr id="58" name="圆角矩形 57"/>
            <p:cNvSpPr/>
            <p:nvPr>
              <p:custDataLst>
                <p:tags r:id="rId1"/>
              </p:custDataLst>
            </p:nvPr>
          </p:nvSpPr>
          <p:spPr>
            <a:xfrm>
              <a:off x="1141" y="3478"/>
              <a:ext cx="17340" cy="7266"/>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2"/>
              </p:custDataLst>
            </p:nvPr>
          </p:nvSpPr>
          <p:spPr>
            <a:xfrm>
              <a:off x="1494" y="3906"/>
              <a:ext cx="7267" cy="6278"/>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对于做梦、说梦话等一系列睡眠中的问题，是由睡眠的时相来解释的。</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睡眠由两个交替出现的不同时相组成：一个是慢波相</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睡眠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又称非快速眼动睡眠，从各种调查中可以看出，这些问题都属于正常的生理现象，对于睡眠中存在的问题也不必过于在意。另一个则是异相睡眠，又称快速眼动睡眠，此时相中的眼球出快速运动，并经常做梦。非快速眼动睡眠主要用于恢复体力，快速眼动睡眠主要用于恢复脑力。</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3" name="1"/>
          <p:cNvSpPr txBox="1"/>
          <p:nvPr>
            <p:custDataLst>
              <p:tags r:id="rId3"/>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三、睡眠的时相</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pic>
        <p:nvPicPr>
          <p:cNvPr id="2" name="图片 1"/>
          <p:cNvPicPr>
            <a:picLocks noChangeAspect="1"/>
          </p:cNvPicPr>
          <p:nvPr/>
        </p:nvPicPr>
        <p:blipFill rotWithShape="1">
          <a:blip r:embed="rId4"/>
          <a:srcRect l="6918" b="12364"/>
          <a:stretch>
            <a:fillRect/>
          </a:stretch>
        </p:blipFill>
        <p:spPr>
          <a:xfrm>
            <a:off x="5655309" y="1649957"/>
            <a:ext cx="5720079" cy="4200666"/>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3"/>
          <p:cNvGrpSpPr/>
          <p:nvPr/>
        </p:nvGrpSpPr>
        <p:grpSpPr>
          <a:xfrm>
            <a:off x="592455" y="1418897"/>
            <a:ext cx="11010900" cy="4859320"/>
            <a:chOff x="1141" y="3478"/>
            <a:chExt cx="17340" cy="7266"/>
          </a:xfrm>
        </p:grpSpPr>
        <p:sp>
          <p:nvSpPr>
            <p:cNvPr id="58" name="圆角矩形 57"/>
            <p:cNvSpPr/>
            <p:nvPr>
              <p:custDataLst>
                <p:tags r:id="rId1"/>
              </p:custDataLst>
            </p:nvPr>
          </p:nvSpPr>
          <p:spPr>
            <a:xfrm>
              <a:off x="1141" y="3478"/>
              <a:ext cx="17340" cy="7266"/>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2"/>
              </p:custDataLst>
            </p:nvPr>
          </p:nvSpPr>
          <p:spPr>
            <a:xfrm>
              <a:off x="1556" y="3972"/>
              <a:ext cx="16503" cy="6278"/>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根据人脑电波的特征，通常将慢波睡眠分为不同的时期，即相应于睡眠由浅入深的过程。</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第一期呈现低电压脑波，频率快慢混合，而以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4~7Hz</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的频率为主，它常出现在睡眠开始和夜间短暂苏醒之后。</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第二期也是较低电压脑波，中间插入短暂的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12~14Hz</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的睡眠棱形波和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K</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复合波，它是慢波睡眠的主要成分，代表浅睡过程。</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第三期的脑电波常有短暂的高电压波，超过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50uV</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，频率为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1~2Hz</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，称为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G</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波。</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第四期，</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G</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波占优势，其出现的时间占总时间的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以上，代表沉睡状态。</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因此，第三、四两期仅有量的差别，而无质的差异。一般认为，慢波睡眠第四期具有消除疲劳的功能，因为人在长时间体力劳动或不睡后，在恢复睡眠中此期延续很久。随着睡眠由浅入深，人的意识逐步丧失，血压略降，心率、呼吸减慢，瞳孔缩小，体温和代谢率均下降，尿量减少，胃液增多，等等。</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3" name="1"/>
          <p:cNvSpPr txBox="1"/>
          <p:nvPr>
            <p:custDataLst>
              <p:tags r:id="rId3"/>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三、睡眠的时相</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3"/>
          <p:cNvGrpSpPr/>
          <p:nvPr/>
        </p:nvGrpSpPr>
        <p:grpSpPr>
          <a:xfrm>
            <a:off x="592455" y="1418897"/>
            <a:ext cx="11010900" cy="4859320"/>
            <a:chOff x="1141" y="3478"/>
            <a:chExt cx="17340" cy="7266"/>
          </a:xfrm>
        </p:grpSpPr>
        <p:sp>
          <p:nvSpPr>
            <p:cNvPr id="58" name="圆角矩形 57"/>
            <p:cNvSpPr/>
            <p:nvPr>
              <p:custDataLst>
                <p:tags r:id="rId1"/>
              </p:custDataLst>
            </p:nvPr>
          </p:nvSpPr>
          <p:spPr>
            <a:xfrm>
              <a:off x="1141" y="3478"/>
              <a:ext cx="17340" cy="7266"/>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2"/>
              </p:custDataLst>
            </p:nvPr>
          </p:nvSpPr>
          <p:spPr>
            <a:xfrm>
              <a:off x="1556" y="3972"/>
              <a:ext cx="11413" cy="6278"/>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异相睡眠是在睡眠过程中周期出现的一种激动状态。脑电图呈现快频低压电波，类似清醒时的脑波，自主神经系统活动增强，如心率、呼吸加速，血压升高，脑血流及耗氧量均增加。正常入睡后，首先进入慢波相，通常依次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3—4—3―2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等周期，历时</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70~120min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，即转入异相睡眠，历时</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5~15min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。这样便结束第</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个时相的转换，接着开始慢波相，并转入下一个异相睡眠。如此周而复始，整个睡眠过程一般有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次的转换。脑电图的分析证明，被测试人员实际上是处在朦胧状态，说梦话多发生在慢波睡眠的第二期，而梦游则无例外地发生在慢波睡眠第四期中，并且两者一般都与梦的内容无关。梦游发生与做梦无关，梦游时大脑警觉性和反应性均降低，运动也欠协调。</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3" name="1"/>
          <p:cNvSpPr txBox="1"/>
          <p:nvPr>
            <p:custDataLst>
              <p:tags r:id="rId3"/>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三、睡眠的时相</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pic>
        <p:nvPicPr>
          <p:cNvPr id="5" name="图片 4"/>
          <p:cNvPicPr>
            <a:picLocks noChangeAspect="1"/>
          </p:cNvPicPr>
          <p:nvPr/>
        </p:nvPicPr>
        <p:blipFill rotWithShape="1">
          <a:blip r:embed="rId4"/>
          <a:srcRect l="15141" r="16569"/>
          <a:stretch>
            <a:fillRect/>
          </a:stretch>
        </p:blipFill>
        <p:spPr>
          <a:xfrm>
            <a:off x="8356083" y="1749272"/>
            <a:ext cx="2867236" cy="4198570"/>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316985"/>
            <a:ext cx="10744200" cy="4804410"/>
            <a:chOff x="1112" y="2325"/>
            <a:chExt cx="16920" cy="7566"/>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572"/>
              <a:ext cx="16500" cy="731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生理健康</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57" y="3543"/>
              <a:ext cx="15937" cy="5957"/>
            </a:xfrm>
            <a:prstGeom prst="rect">
              <a:avLst/>
            </a:prstGeom>
            <a:noFill/>
          </p:spPr>
          <p:txBody>
            <a:bodyPr wrap="square" rtlCol="0" anchor="t">
              <a:spAutoFit/>
            </a:bodyPr>
            <a:lstStyle/>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增强免疫力</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良好的生理健康可以增强免疫系统的功能，提高身体对疾病和病原体的抵抗能力。</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降低慢性病风险</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通过保持正常的体重、健康的饮食习惯和适量的运动，可以减少慢性病的发生，提高身体的整体健康水平。</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提升心理健康</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身体的健康状态对于心理健康有着直接的影响。</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增强能量和体能</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健康的身体可以为人们提供更多的能量和体力。</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一、健康的含义</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3"/>
          <p:cNvGrpSpPr/>
          <p:nvPr/>
        </p:nvGrpSpPr>
        <p:grpSpPr>
          <a:xfrm>
            <a:off x="592455" y="1418897"/>
            <a:ext cx="11010900" cy="4859320"/>
            <a:chOff x="1141" y="3478"/>
            <a:chExt cx="17340" cy="7266"/>
          </a:xfrm>
        </p:grpSpPr>
        <p:sp>
          <p:nvSpPr>
            <p:cNvPr id="58" name="圆角矩形 57"/>
            <p:cNvSpPr/>
            <p:nvPr>
              <p:custDataLst>
                <p:tags r:id="rId1"/>
              </p:custDataLst>
            </p:nvPr>
          </p:nvSpPr>
          <p:spPr>
            <a:xfrm>
              <a:off x="1141" y="3478"/>
              <a:ext cx="17340" cy="7266"/>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2"/>
              </p:custDataLst>
            </p:nvPr>
          </p:nvSpPr>
          <p:spPr>
            <a:xfrm>
              <a:off x="1556" y="3661"/>
              <a:ext cx="16503" cy="6899"/>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人的大脑需要思维清晰、反应灵敏，必须保证充足的睡眠。如果睡眠长期不足，大脑得不到充分休息，就会影响创造性思维和处理事物的能力。</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青少年的生长发育除了遗传、营养、锻炼等因素外，还与生长素的分泌有一定关系。生长素是下丘脑分泌的一种激素，它能促进骨骼、肌肉、脏器的发育。由于生长素的分泌与睡眠密切相关，即在人熟睡后有一个大的分泌高峰，随后又有几个小的分泌高峰；而在非睡眠状态中，生长素的分泌减少。因此，青少年要发育好，长得高，睡眠必须充足。</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的皮肤之所以柔润而有光泽，是依靠皮下组织的毛细血管来提供充足的营养。睡眠不足，会引起皮肤毛细血管瘀滞，循环受阻，使得皮肤的细胞得不到充足的营养，因而影响皮肤的新陈代谢，加速皮肤的老化，使皮肤颜色显得晦暗而苍白，尤其是眼圈发黑，且易生皱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睡眠不足会使人心情忧虑焦急，免疫力降低，由此会导致种种疾病发生，如神经衰弱、感冒、胃肠疾病等。睡眠不足还会引起血中胆固醇含量增高，使得发生心脏病的机会增加。</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3" name="1"/>
          <p:cNvSpPr txBox="1"/>
          <p:nvPr>
            <p:custDataLst>
              <p:tags r:id="rId3"/>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四、睡眠不足的危害</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3"/>
          <p:cNvGrpSpPr/>
          <p:nvPr/>
        </p:nvGrpSpPr>
        <p:grpSpPr>
          <a:xfrm>
            <a:off x="592455" y="1418897"/>
            <a:ext cx="11010900" cy="4859320"/>
            <a:chOff x="1141" y="3478"/>
            <a:chExt cx="17340" cy="7266"/>
          </a:xfrm>
        </p:grpSpPr>
        <p:sp>
          <p:nvSpPr>
            <p:cNvPr id="58" name="圆角矩形 57"/>
            <p:cNvSpPr/>
            <p:nvPr>
              <p:custDataLst>
                <p:tags r:id="rId1"/>
              </p:custDataLst>
            </p:nvPr>
          </p:nvSpPr>
          <p:spPr>
            <a:xfrm>
              <a:off x="1141" y="3478"/>
              <a:ext cx="17340" cy="7266"/>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2"/>
              </p:custDataLst>
            </p:nvPr>
          </p:nvSpPr>
          <p:spPr>
            <a:xfrm>
              <a:off x="1556" y="3972"/>
              <a:ext cx="16503" cy="6278"/>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睡眠不足会使人心情忧虑焦急，免疫力降低，由此会导致种种疾病发生，如神经衰弱、感冒、胃肠疾病等。</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睡眠不足还会引起血中胆固醇含量增高，使得发生心脏病的机会增加。</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人体的细胞分裂多在睡眠中进行，若睡眠不足或睡眠紊乱，会影响细胞的正常分裂，可能由于癌细胞突变而导致癌症的发生。</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睡眠不足可能导致人体内消脂蛋白浓度的下降。消脂蛋白是在血液系统中活动的一种物质，具有抑制食欲的功能，能够影响大脑做出是否需要进食的决定。</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另外，睡眠不足还能引起人体内食欲激素浓度的上升。食欲激素是由胃分泌的一种物质，能够引起人的进食欲望。当人体内这些掌控“食欲大权”的物质互相冲突时，大脑的决策系统就有可能做出错误的决定。</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3" name="1"/>
          <p:cNvSpPr txBox="1"/>
          <p:nvPr>
            <p:custDataLst>
              <p:tags r:id="rId3"/>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四、睡眠不足的危害</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3"/>
          <p:cNvGrpSpPr/>
          <p:nvPr/>
        </p:nvGrpSpPr>
        <p:grpSpPr>
          <a:xfrm>
            <a:off x="592455" y="1418897"/>
            <a:ext cx="11010900" cy="4859320"/>
            <a:chOff x="1141" y="3478"/>
            <a:chExt cx="17340" cy="7266"/>
          </a:xfrm>
        </p:grpSpPr>
        <p:sp>
          <p:nvSpPr>
            <p:cNvPr id="58" name="圆角矩形 57"/>
            <p:cNvSpPr/>
            <p:nvPr>
              <p:custDataLst>
                <p:tags r:id="rId1"/>
              </p:custDataLst>
            </p:nvPr>
          </p:nvSpPr>
          <p:spPr>
            <a:xfrm>
              <a:off x="1141" y="3478"/>
              <a:ext cx="17340" cy="7266"/>
            </a:xfrm>
            <a:prstGeom prst="roundRect">
              <a:avLst>
                <a:gd name="adj" fmla="val 5951"/>
              </a:avLst>
            </a:prstGeom>
            <a:gradFill>
              <a:gsLst>
                <a:gs pos="0">
                  <a:srgbClr val="DDF3FD"/>
                </a:gs>
                <a:gs pos="100000">
                  <a:schemeClr val="bg1"/>
                </a:gs>
              </a:gsLst>
              <a:lin ang="15720000" scaled="0"/>
            </a:gradFill>
            <a:ln>
              <a:gradFill>
                <a:gsLst>
                  <a:gs pos="0">
                    <a:schemeClr val="bg1"/>
                  </a:gs>
                  <a:gs pos="100000">
                    <a:srgbClr val="99DAF9"/>
                  </a:gs>
                </a:gsLst>
                <a:lin ang="5400000" scaled="1"/>
              </a:gradFill>
            </a:ln>
            <a:effectLst>
              <a:outerShdw blurRad="228600" dist="25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2"/>
              </p:custDataLst>
            </p:nvPr>
          </p:nvSpPr>
          <p:spPr>
            <a:xfrm>
              <a:off x="1767" y="4283"/>
              <a:ext cx="7168" cy="5656"/>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默认生物钟的睡眠时间就是在睡后的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6~8h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苏醒，而什么时候睡觉并不是最重要的，并且只要睡着了，人体在睡后会发生的生理活动还是会照样进行，或者说，只要睡眠时间足够了，无论是在什么时候开始睡觉的，都不会影响身体健康；而作息时间只是一个习惯而已，是可以随意改变的。当然，养成一个新习惯还是需要一定时间的，一般是</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3~6d</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，所以习惯的交替最好不要太频繁。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3" name="1"/>
          <p:cNvSpPr txBox="1"/>
          <p:nvPr>
            <p:custDataLst>
              <p:tags r:id="rId3"/>
            </p:custDataLst>
          </p:nvPr>
        </p:nvSpPr>
        <p:spPr>
          <a:xfrm>
            <a:off x="592455" y="356235"/>
            <a:ext cx="769620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rPr>
              <a:t>五、健康睡眠的表现</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cs typeface="+mn-lt"/>
            </a:endParaRPr>
          </a:p>
        </p:txBody>
      </p:sp>
      <p:pic>
        <p:nvPicPr>
          <p:cNvPr id="2" name="图片 1"/>
          <p:cNvPicPr>
            <a:picLocks noChangeAspect="1"/>
          </p:cNvPicPr>
          <p:nvPr/>
        </p:nvPicPr>
        <p:blipFill>
          <a:blip r:embed="rId4"/>
          <a:stretch>
            <a:fillRect/>
          </a:stretch>
        </p:blipFill>
        <p:spPr>
          <a:xfrm>
            <a:off x="5607905" y="2298151"/>
            <a:ext cx="5594130" cy="3441702"/>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380791"/>
            <a:ext cx="10744200" cy="3162300"/>
            <a:chOff x="1112" y="2337"/>
            <a:chExt cx="16920" cy="4980"/>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620"/>
              <a:ext cx="16500" cy="4697"/>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形成规律的生物钟</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03" y="3262"/>
              <a:ext cx="15958" cy="3994"/>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不规律的睡眠时间会干扰“生物钟”的调整。如果你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起床，尽量在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00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前睡觉。若周末不需要那么早起床，但应仍然遵守设定的睡觉时间。睡觉时，消化系统也会得到休息，所以睡前吃东西会打乱你的睡眠。还需要避免在睡觉前喝提神的饮料，如茶、可乐、咖啡等。关灯睡觉会影响人的生物钟，因为生物钟是靠外界的光源、温度等判断时间的。</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每天打盹不要超过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30min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 否则会与晚上的睡眠起冲突； 保持卧室的温度， 天气太冷时要加盖毯子； 不要把电视整晚开着， 有噪声污染且浪费电； 如果上床</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40min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后还没有睡着， 就起</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六、保证睡眠质量</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15" name="3"/>
          <p:cNvGrpSpPr/>
          <p:nvPr/>
        </p:nvGrpSpPr>
        <p:grpSpPr>
          <a:xfrm>
            <a:off x="723900" y="4698071"/>
            <a:ext cx="10730230" cy="1521460"/>
            <a:chOff x="1112" y="2325"/>
            <a:chExt cx="16898" cy="2396"/>
          </a:xfrm>
        </p:grpSpPr>
        <p:sp>
          <p:nvSpPr>
            <p:cNvPr id="19" name="直角三角形 18"/>
            <p:cNvSpPr/>
            <p:nvPr>
              <p:custDataLst>
                <p:tags r:id="rId6"/>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20" name="任意多边形: 形状 19"/>
            <p:cNvSpPr/>
            <p:nvPr>
              <p:custDataLst>
                <p:tags r:id="rId7"/>
              </p:custDataLst>
            </p:nvPr>
          </p:nvSpPr>
          <p:spPr>
            <a:xfrm>
              <a:off x="1510" y="2629"/>
              <a:ext cx="16500" cy="2092"/>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21" name="任意多边形: 形状 17"/>
            <p:cNvSpPr/>
            <p:nvPr>
              <p:custDataLst>
                <p:tags r:id="rId8"/>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采取合理的睡姿</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2" name="文本框 21"/>
            <p:cNvSpPr txBox="1"/>
            <p:nvPr>
              <p:custDataLst>
                <p:tags r:id="rId9"/>
              </p:custDataLst>
            </p:nvPr>
          </p:nvSpPr>
          <p:spPr>
            <a:xfrm>
              <a:off x="1803" y="3226"/>
              <a:ext cx="15958" cy="1377"/>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侧睡：在双腿间夹一个枕头，这会让你感到舒服。</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平躺：在双腿下垫一个枕头，可以减轻背部的压力。</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strips(downLeft)">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620138"/>
            <a:ext cx="10744200" cy="4504690"/>
            <a:chOff x="1112" y="2337"/>
            <a:chExt cx="16920" cy="7094"/>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562"/>
              <a:ext cx="16500" cy="686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四季合理睡眠</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03" y="3262"/>
              <a:ext cx="15958" cy="5957"/>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春季。春季是万物推陈出新的季节。应入夜即睡觉：，早些起床，到校园中散散步，披开头发，舒展形体，使情志活泼，充满生机。</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夏季。夏季是万物生发的季节。夏季应晚些睡觉早些起床，精神愉快，不要发怒，使体内的阳气能够向外宣发，这就是适应夏天的调养。</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秋季。秋季要早睡早起，像雄鸡一样，天黑就睡，天亮就起，使心情安逸宁静，来缓和秋天肃杀气候对人体的影响。不让意志外驰，使肺气保持清静，否则就会损伤肺气，到冬天容易得泻病。</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冬季。冬季是万物闭藏的季节，此时不要扰动阳气，应早些睡觉，晚些起床，最好等到日出再起，使心情如同埋伏般地安静，避严寒，保温暖，不要使皮肤开泄出汗，否则，就会损伤肾气，到来年夏天就容易得痿厥之病。另外，睡觉还要避免“倦欲卧而勿卧，醒欲起而勿起”。</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六、保证睡眠质量</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卡通人物&#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p:cNvPicPr>
            <a:picLocks noChangeAspect="1"/>
          </p:cNvPicPr>
          <p:nvPr/>
        </p:nvPicPr>
        <p:blipFill>
          <a:blip r:embed="rId2"/>
          <a:stretch>
            <a:fillRect/>
          </a:stretch>
        </p:blipFill>
        <p:spPr>
          <a:xfrm>
            <a:off x="374381" y="3160212"/>
            <a:ext cx="3802691" cy="3802691"/>
          </a:xfrm>
          <a:prstGeom prst="rect">
            <a:avLst/>
          </a:prstGeom>
        </p:spPr>
      </p:pic>
      <p:grpSp>
        <p:nvGrpSpPr>
          <p:cNvPr id="10" name="3"/>
          <p:cNvGrpSpPr/>
          <p:nvPr/>
        </p:nvGrpSpPr>
        <p:grpSpPr>
          <a:xfrm>
            <a:off x="2803539" y="1571861"/>
            <a:ext cx="6584922" cy="1870624"/>
            <a:chOff x="-1334" y="3008"/>
            <a:chExt cx="14121" cy="2946"/>
          </a:xfrm>
        </p:grpSpPr>
        <p:sp>
          <p:nvSpPr>
            <p:cNvPr id="11" name="矩形 10"/>
            <p:cNvSpPr/>
            <p:nvPr>
              <p:custDataLst>
                <p:tags r:id="rId3"/>
              </p:custDataLst>
            </p:nvPr>
          </p:nvSpPr>
          <p:spPr>
            <a:xfrm>
              <a:off x="-1334" y="4277"/>
              <a:ext cx="14121" cy="167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运动与健康</a:t>
              </a:r>
              <a:endPar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单元五</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spTree>
    <p:custDataLst>
      <p:tags r:id="rId5"/>
    </p:custData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学习目标</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custDataLst>
              <p:tags r:id="rId1"/>
            </p:custDataLst>
          </p:nvPr>
        </p:nvSpPr>
        <p:spPr>
          <a:xfrm>
            <a:off x="1494790" y="1576629"/>
            <a:ext cx="9202420" cy="4008277"/>
          </a:xfrm>
          <a:prstGeom prst="rect">
            <a:avLst/>
          </a:prstGeom>
          <a:noFill/>
        </p:spPr>
        <p:txBody>
          <a:bodyPr wrap="square" rtlCol="0" anchor="t">
            <a:spAutoFit/>
          </a:bodyPr>
          <a:lstStyle/>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知识目标：</a:t>
            </a:r>
            <a:endPar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掌握运动对身体各系统的影响。</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明确运动过程中的卫生保健知识。</a:t>
            </a:r>
            <a:endPar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fontAlgn="auto">
              <a:lnSpc>
                <a:spcPct val="150000"/>
              </a:lnSpc>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学习常见的运动损伤与处理的知识。</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技能目标：</a:t>
            </a:r>
            <a:endPar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通过对运动与健康知识的学习，有效掌握相关知识，对健康产生积极影响。</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a:p>
            <a:pPr indent="457200" fontAlgn="auto">
              <a:lnSpc>
                <a:spcPct val="150000"/>
              </a:lnSpc>
            </a:pPr>
            <a:r>
              <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素养目标：</a:t>
            </a:r>
            <a:endParaRPr lang="zh-CN" altLang="en-US" sz="24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a:p>
            <a:pPr indent="457200" fontAlgn="auto">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养成健康的生活方式，树立正确的健康的理念与观念。</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spTree>
  </p:cSld>
  <p:clrMapOvr>
    <a:masterClrMapping/>
  </p:clrMapOvr>
  <p:transition spd="slow" advTm="4000">
    <p:wip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custDataLst>
              <p:tags r:id="rId1"/>
            </p:custDataLst>
          </p:nvPr>
        </p:nvSpPr>
        <p:spPr>
          <a:xfrm>
            <a:off x="664872" y="1240122"/>
            <a:ext cx="10862256" cy="5029390"/>
          </a:xfrm>
          <a:prstGeom prst="rect">
            <a:avLst/>
          </a:prstGeom>
          <a:noFill/>
        </p:spPr>
        <p:txBody>
          <a:bodyPr wrap="square" rtlCol="0" anchor="t">
            <a:spAutoFit/>
          </a:bodyPr>
          <a:lstStyle/>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2022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年亚洲跳绳锦标赛速度赛项目的成绩公布了。来自淄博市周村区天绳健跳绳队的李永琪、冯熙惠、尤煜营、丁向阳、高合凯和马子瑶</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名队员共斩获</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枚金牌。</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本次大赛是亚洲跳绳联合会成立后举办的首届亚锦赛，是亚洲水平最高、影响力最大的跳绳国际赛事。天绳健跳绳队在团体项目中， 突破</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混合交互速度赛成绩</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518</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个， 打破其中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506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个的世界纪录；</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4×30s</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混合交互速度赛成绩</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846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个，打破其中</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839</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个的世界纪录。</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在个人项目中， 冯熙惠以</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220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个和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1116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个的成绩， 一人打破</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30s</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单摇跳两项世界纪录，平均每秒可跳</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7.3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下；李永琪、尤煜营在连续三摇跳项目中分别跳出了</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1052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个和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549</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个的优异成绩，双双打破</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530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个的世界纪录，李永琪也超越了</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701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个的吉尼斯世界纪录。</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天绳健跳绳队于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2013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年组队，在教练张红岗的带领下，到目前为止，共获得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218</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项全国冠军，并</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9</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次打破</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项世界纪录，</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次平</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项世界纪录，</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次超越</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项吉尼斯世界纪录。</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跳绳队的队员小冯说：“刚开始加入训练队是因为单纯的热爱运动。起初，日常的训练让我有些吃不消，每天有氧跑半小时以上是常态，每周平均两次的高强度训练和游泳课更是让我身心疲惫。”</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spTree>
  </p:cSld>
  <p:clrMapOvr>
    <a:masterClrMapping/>
  </p:clrMapOvr>
  <p:transition spd="slow" advTm="4000">
    <p:wip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custDataLst>
              <p:tags r:id="rId1"/>
            </p:custDataLst>
          </p:nvPr>
        </p:nvSpPr>
        <p:spPr>
          <a:xfrm>
            <a:off x="664872" y="1329803"/>
            <a:ext cx="10862256" cy="4198393"/>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回想从前，刚进训练队的小冯即使不断训练，在队员中，也仅仅达到中等偏上的水平，并没有很出众。</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没有什么可以阻挡一位意志坚定的人向前奔跑。运动不仅给小冯带来快乐，更教会了他执着和不放弃。“只要认定的事情，绝对不可以轻言放弃。”这是属于小冯的运动精神。</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2020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年</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月到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2021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年</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月，在长达一年的时间中，小冯除了完成日常的训练，他还开始对自己进行加练。从清晨到日落，小冯的训练从未间断。</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2020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年</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月， 梁志林参加潼南赛区的半程马拉松比赛， 取得了</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78min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的优异成绩。此后，在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2020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年</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12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月的“铁人三项”训练队</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3km</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测试中， 又取得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9min39s</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的好成绩。</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随着气温的下降，寒假也随之而来。虽然天气寒冷，但对运动的热爱让他浑身充满了温暖的力量。整个寒假期间，小冯跑步接近</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500km</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，平均每天骑行</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25km</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一些学生饮食不当、缺乏锻炼，导致身体发育变形、身体机能下降、不良疾病增多。</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spTree>
  </p:cSld>
  <p:clrMapOvr>
    <a:masterClrMapping/>
  </p:clrMapOvr>
  <p:transition spd="slow" advTm="4000">
    <p:wip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
          <p:cNvSpPr txBox="1"/>
          <p:nvPr/>
        </p:nvSpPr>
        <p:spPr>
          <a:xfrm>
            <a:off x="592455" y="356235"/>
            <a:ext cx="5185410"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案例导入</a:t>
            </a:r>
            <a:endParaRPr lang="zh-CN" altLang="zh-CN"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custDataLst>
              <p:tags r:id="rId1"/>
            </p:custDataLst>
          </p:nvPr>
        </p:nvSpPr>
        <p:spPr>
          <a:xfrm>
            <a:off x="664872" y="1329803"/>
            <a:ext cx="5431128" cy="5029390"/>
          </a:xfrm>
          <a:prstGeom prst="rect">
            <a:avLst/>
          </a:prstGeom>
          <a:noFill/>
        </p:spPr>
        <p:txBody>
          <a:bodyPr wrap="square" rtlCol="0" anchor="t">
            <a:spAutoFit/>
          </a:bodyPr>
          <a:lstStyle/>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一些学生饮食不当、缺乏锻炼，导致身体发育变形、身体机能下降、不良疾病增多。为了研究参加运动的作用，有人曾做过这样的试验：从小就把兔子、鸽子和肉鸡关进笼子里喂养。这些小动物长大以后看起来好像发育正常，甚至还很强壮的感觉。但是把它们放出笼子后，兔子跑不多远就会倒地，鸽子在空中飞了几圈便栽下来，肉鸡被宰杀时折断翅膀是常有的事。经过解剖分析发现，兔子死于心脏破裂，鸽子死于动脉撕裂，而肉鸡的翅膀则出现骨折、韧带断裂或关节脱臼。</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a:p>
            <a:pPr indent="457200" algn="just" fontAlgn="auto">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rPr>
              <a:t>上述试验告诉我们：健康与运动关系密切，生命在于运动。</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阿里巴巴普惠体" panose="00020600040101010101" charset="-122"/>
            </a:endParaRPr>
          </a:p>
        </p:txBody>
      </p:sp>
      <p:pic>
        <p:nvPicPr>
          <p:cNvPr id="5" name="图片 4"/>
          <p:cNvPicPr>
            <a:picLocks noChangeAspect="1"/>
          </p:cNvPicPr>
          <p:nvPr/>
        </p:nvPicPr>
        <p:blipFill>
          <a:blip r:embed="rId2"/>
          <a:stretch>
            <a:fillRect/>
          </a:stretch>
        </p:blipFill>
        <p:spPr>
          <a:xfrm>
            <a:off x="6499372" y="1271451"/>
            <a:ext cx="5185411" cy="5193389"/>
          </a:xfrm>
          <a:prstGeom prst="rect">
            <a:avLst/>
          </a:prstGeom>
        </p:spPr>
      </p:pic>
    </p:spTree>
  </p:cSld>
  <p:clrMapOvr>
    <a:masterClrMapping/>
  </p:clrMapOvr>
  <p:transition spd="slow" advTm="4000">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316985"/>
            <a:ext cx="10744200" cy="4804410"/>
            <a:chOff x="1112" y="2325"/>
            <a:chExt cx="16920" cy="7566"/>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585"/>
              <a:ext cx="16500" cy="730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生理健康</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2117" y="4536"/>
              <a:ext cx="7455" cy="3994"/>
            </a:xfrm>
            <a:prstGeom prst="rect">
              <a:avLst/>
            </a:prstGeom>
            <a:noFill/>
          </p:spPr>
          <p:txBody>
            <a:bodyPr wrap="square" rtlCol="0" anchor="t">
              <a:spAutoFit/>
            </a:bodyPr>
            <a:lstStyle/>
            <a:p>
              <a:pPr marL="0" lvl="1" indent="457200" algn="l"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提高生活质量</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良好的生理健康可以提高生活质量。当身体健康时，人们可以更好地享受生活，从事各种活动，如运动、旅行、社交等。身体健康可以减少人的疼痛和不适感，从而提升幸福感和满足感。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一、健康的含义</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a:stretch>
            <a:fillRect/>
          </a:stretch>
        </p:blipFill>
        <p:spPr>
          <a:xfrm>
            <a:off x="7001863" y="2211927"/>
            <a:ext cx="3560373" cy="3554276"/>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115640"/>
            <a:ext cx="10744200" cy="5222240"/>
            <a:chOff x="1112" y="2337"/>
            <a:chExt cx="16920" cy="8224"/>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562"/>
              <a:ext cx="16500" cy="799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运动系统</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03" y="3262"/>
              <a:ext cx="15958" cy="7266"/>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运动系统由骨骼、关节和肌肉组成，体育运动能使骨骼变粗、骨密质增厚。骨小梁由于受到外力作用排列更加规则，增加了骨的坚固性；骨的嵴、骨结节和骨其他凸起部分变粗糙，以便肌肉、韧带更加牢固地附着其上，从而大幅提高了骨的抗弯、抗压、抗折能力。普通人的股骨承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300kg</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的压力时就会折断，而经常锻炼的人股骨能承受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350kg</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的压力而不被折断。人的</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肌纤维分红肌纤维、白肌纤维和中间肌纤维三种类型。白肌纤维运动速度快，但容易疲劳；红肌纤维运动速度慢，但耐力好；中间肌纤维兼有红、白肌纤维的特点。人体红、白肌纤维的比例受遗传影响，因人而异，体育锻炼虽不能改变其数量，但可以改变其质量。在体育锻炼的影响下，肌纤维可以发生显著变化，肌纤维膜变厚，肌质增多，纤维增粗，所以肌肉占体重的比重可以得到很大的提高。通常人体参加活动的运动单位</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一个运动神经元所支配的肌纤维</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仅是一部分，占</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40%~50%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，而训练有素的运动员可以达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85%~90%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，且肌肉横断面增粗，随着运动单位的增加，肌肉力量也会增加。</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一、运动对身体各系统的影响</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115640"/>
            <a:ext cx="10744200" cy="5174615"/>
            <a:chOff x="1112" y="2337"/>
            <a:chExt cx="16920" cy="8149"/>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562"/>
              <a:ext cx="16500" cy="7924"/>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运动系统</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03" y="3262"/>
              <a:ext cx="15958" cy="2031"/>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在运动过程中，由于关节周围的肌肉和韧带伸展性得到改善，关节和关节韧带增厚变粗，扩大了关节运动的幅度，提高了关节的灵活性，增强了关节的稳定性。通过体育锻炼，运动系统的功能可以得到提高。</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一、运动对身体各系统的影响</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6"/>
          <a:stretch>
            <a:fillRect/>
          </a:stretch>
        </p:blipFill>
        <p:spPr>
          <a:xfrm>
            <a:off x="1196975" y="3251945"/>
            <a:ext cx="3330813" cy="2664000"/>
          </a:xfrm>
          <a:prstGeom prst="rect">
            <a:avLst/>
          </a:prstGeom>
        </p:spPr>
      </p:pic>
      <p:pic>
        <p:nvPicPr>
          <p:cNvPr id="12" name="图片 11"/>
          <p:cNvPicPr>
            <a:picLocks noChangeAspect="1"/>
          </p:cNvPicPr>
          <p:nvPr/>
        </p:nvPicPr>
        <p:blipFill>
          <a:blip r:embed="rId7"/>
          <a:stretch>
            <a:fillRect/>
          </a:stretch>
        </p:blipFill>
        <p:spPr>
          <a:xfrm>
            <a:off x="8692004" y="3251945"/>
            <a:ext cx="2664000" cy="2664000"/>
          </a:xfrm>
          <a:prstGeom prst="rect">
            <a:avLst/>
          </a:prstGeom>
        </p:spPr>
      </p:pic>
      <p:pic>
        <p:nvPicPr>
          <p:cNvPr id="13" name="图片 12"/>
          <p:cNvPicPr>
            <a:picLocks noChangeAspect="1"/>
          </p:cNvPicPr>
          <p:nvPr/>
        </p:nvPicPr>
        <p:blipFill>
          <a:blip r:embed="rId8"/>
          <a:stretch>
            <a:fillRect/>
          </a:stretch>
        </p:blipFill>
        <p:spPr>
          <a:xfrm>
            <a:off x="4614390" y="3251945"/>
            <a:ext cx="3991012" cy="2664000"/>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一、运动对身体各系统的影响</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1356950"/>
            <a:ext cx="10744200" cy="4855210"/>
            <a:chOff x="1112" y="2337"/>
            <a:chExt cx="16920" cy="7646"/>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743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呼吸系统</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803" y="3262"/>
              <a:ext cx="15958" cy="6612"/>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经常参加体育锻炼的人，能使呼吸肌收缩力量增强，胸围和肺活量增大。一般人呼吸差只有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5~8cm</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，而经常锻炼的人呼吸差可增加到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9~16cm</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。正常成人肺活量男性约为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3500mL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，女性约为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2500mL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，但经常锻炼的人可超过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5000mL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一般人的呼吸浅而快，安静时呼吸频率为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12~18</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；经常参加体育锻炼的人呼吸深而慢， 呼吸频率为每分钟</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8~12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次</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。这种深而慢的呼吸既能保证肺有足够的通气量，而且又可以使呼吸肌有比较多的休息时间。这种差异在运动时表现得更为明显。</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运动时，每分钟需氧量会成倍地增加，剧烈运动时，需氧量比安静时可提高</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10~20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倍。当肌肉工作需氧量增加时，一般人靠增加呼吸频率来适应，因此在运动时出现气喘。在相同条件下，经常锻炼的人的呼吸频率只略有增加，就可以满足机体的需要，因此运动可以耐久，不易疲劳。此外，运动对提高呼吸道的抵抗力、预防呼吸系统疾病也具有非常积极的作用。</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一、运动对身体各系统的影响</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1443661"/>
            <a:ext cx="10744200" cy="4681220"/>
            <a:chOff x="1112" y="2337"/>
            <a:chExt cx="16920" cy="7372"/>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715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心血管系统</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803" y="3396"/>
              <a:ext cx="15958" cy="595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长期体育锻炼，心肌收缩蛋白和肌红蛋白的含量增加，心肌中的毛细血管大量新生，供血量增加，使心肌纤维变粗，心肌肥厚，心脏大小和重量都增加，这称为心脏运动性增大。故经常从事体育锻炼的人的心脏较一般人大，外形丰满、搏动有力。</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锻炼可使心脏收缩力提高，血容量加大。一般人血容量为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765~785mL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，而经常坚持体育锻炼的人可达</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1015~1021mL</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经常参加体育锻炼的人，安静时，心搏可以减少到每分钟</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次左右。由于心跳速度减慢，心脏的舒张期延长，所以心肌可以得到充分的休息，从而使心脏有更多的血液充盈。</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另外，经常参加体育锻炼的人心脏供血系统血管变粗，侧支循环丰富，对改善心脏血运十分有利。</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一、运动对身体各系统的影响</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1356950"/>
            <a:ext cx="10744200" cy="4917440"/>
            <a:chOff x="1112" y="2337"/>
            <a:chExt cx="16920" cy="7744"/>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753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心血管系统</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857" y="3277"/>
              <a:ext cx="9014" cy="6612"/>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经常参加体育锻炼的人，心血管机能有以下特点。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动员快</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运动开始后，能迅速动员心血管系统展开活动，以适应运动的需要。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潜力大</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在极度紧张的运动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最大负荷运动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过程中，心脏的输出血量可以明显增大，以满足机体各部分的需要。</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恢复快</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运动后恢复期短，各器官的机能可很快恢复到安静状态时的水平。</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pic>
        <p:nvPicPr>
          <p:cNvPr id="10" name="图片 9"/>
          <p:cNvPicPr>
            <a:picLocks noChangeAspect="1"/>
          </p:cNvPicPr>
          <p:nvPr/>
        </p:nvPicPr>
        <p:blipFill>
          <a:blip r:embed="rId6"/>
          <a:stretch>
            <a:fillRect/>
          </a:stretch>
        </p:blipFill>
        <p:spPr>
          <a:xfrm>
            <a:off x="6834352" y="1654085"/>
            <a:ext cx="4498385" cy="4498385"/>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一、运动对身体各系统的影响</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1356950"/>
            <a:ext cx="10744200" cy="4855210"/>
            <a:chOff x="1112" y="2337"/>
            <a:chExt cx="16920" cy="7646"/>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7433"/>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四</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大脑</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877" y="3604"/>
              <a:ext cx="15809" cy="595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体育锻炼能改善血液循环，增加大脑的血液供应。</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长期坚持体育锻炼，可以促进神经系统的发育，健全各种反射，提高应变能力、反应速度和灵活性，使人的感知力、记忆力、想象力和观察力提高，表现为反应迅速、思维敏捷、精力充沛、注意力集中。</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体育运动特别有利于促进大脑两半球的均衡发展，对创造性思维的发展十分有利。同时，参加体育锻炼可以陶冶情操，磨炼勇敢、顽强、果断、坚毅的意志，并能增强人的集体观念，从而达到身心健康的目的。</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由于体育锻炼通常在自然环境中进行的，在活动中可以不断提高大脑对兴奋和抑制的调节能力，获得和增强对自然环境变化的适应能力，使身体能够受得了艰苦条件，经得起磨炼。</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二、运动过程中的卫生保健</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1356950"/>
            <a:ext cx="10744200" cy="4996815"/>
            <a:chOff x="1112" y="2337"/>
            <a:chExt cx="16920" cy="7869"/>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765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体育锻炼的基本原则</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877" y="3396"/>
              <a:ext cx="9987"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自觉性原则</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体育锻炼是人类特有的一种有目的、有意识的健身手段和方法。要想达到预期的目的，参加者就必须有主动性，自觉锻炼，在锻炼中调节情绪、陶冶情操、锻炼意志、提高成绩，进而达到强身健体的目的。</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要重视给学生提供展示自己特长的机会，让学生在参与各类活动中发现自我、让学生克服自卑感，学会战胜自我和正确认识自己，这样有利于激发学生的创新精神，增强学生对于职业发展的信心，还有利于陶冶学生的情操，磨炼学生的意志，培养学生良好的性格，促进学生综合能力的提升。</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pic>
        <p:nvPicPr>
          <p:cNvPr id="2" name="图片 1"/>
          <p:cNvPicPr>
            <a:picLocks noChangeAspect="1"/>
          </p:cNvPicPr>
          <p:nvPr/>
        </p:nvPicPr>
        <p:blipFill rotWithShape="1">
          <a:blip r:embed="rId6"/>
          <a:srcRect b="4546"/>
          <a:stretch>
            <a:fillRect/>
          </a:stretch>
        </p:blipFill>
        <p:spPr>
          <a:xfrm>
            <a:off x="7770495" y="2686380"/>
            <a:ext cx="3710305" cy="3541656"/>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二、运动过程中的卫生保健</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1356950"/>
            <a:ext cx="10744200" cy="4996815"/>
            <a:chOff x="1112" y="2337"/>
            <a:chExt cx="16920" cy="7869"/>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765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体育锻炼的基本原则</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877" y="3396"/>
              <a:ext cx="15735"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循序渐进原则</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循序渐进原则是指体育锻炼的内容、方法、运动量的大小、技术的难易等都必须符合人体的生理机能，由少到多、由简到繁逐步进行，不断提高，而不能急于求成。也就是说，安排的运动负荷要适当，要力求控制在生理的最佳范围之内。</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如果运动负荷过小，则达不到锻炼的目的；而运动负荷过大，超过机体承受能力，就会使人过度疲劳，甚至对机体产生伤害。</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判断运动负荷过量最简单的方法是根据每次锻炼后的主观感觉进行判断。如果锻炼后感觉精力充沛，情绪饱满，食欲睡眠良好，工作效率高或即使有点疲劳，休息后能很快恢复，不影响正常的工作和学习，则表示运动负荷适量。相反，如果锻炼后感到疲乏无力、精神萎靡不振、胸闷心慌、食欲下降、睡眠不佳、工作效率降低，则表示运动负荷过量，应及时进行调整。</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二、运动过程中的卫生保健</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1601315"/>
            <a:ext cx="10744200" cy="4460240"/>
            <a:chOff x="1112" y="2337"/>
            <a:chExt cx="16920" cy="7024"/>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681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体育锻炼的基本原则</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914" y="3543"/>
              <a:ext cx="15735" cy="5303"/>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此外，也可通过检验自己的脉率来判断运动负荷是否合适，如果锻炼后的晨脉</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即早晨醒后在安静状态下测得的脉搏每分钟跳动的次数</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与平时无明显变化，则表示运动负荷适宜。相反，如果晨脉明显加快，甚至出现心律不齐，出现缺脉现象，则表示运动过量。</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持之以恒原则</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持之以恒原则是指要想达到锻炼的效果，就必须经常参加体育锻炼，应强调持之以恒。</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目前较为普遍认可的锻炼方法是每周锻炼不少于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次，每次锻炼半小时以上，运动强度健康成人以达到最大心率的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70%~80%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为宜，通常用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(180</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减去年龄数字</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的得数作为人在运动中的适宜心率。中职生每次锻炼保持适宜心率的时间超过</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15min</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时， 才能达到锻炼效果。</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二、运动过程中的卫生保健</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1530370"/>
            <a:ext cx="10744200" cy="4712970"/>
            <a:chOff x="1112" y="2337"/>
            <a:chExt cx="16920" cy="7422"/>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7209"/>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体育锻炼的基本原则</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914" y="3543"/>
              <a:ext cx="15735" cy="5957"/>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与个体相适应原则</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与个体相适应原则是指体育锻炼必须因人而异，根据不同的年龄、性别、身体条件、健康状况、运动基础及兴趣爱好；同时，还要适当兼顾锻炼者的营养条件、作息情况、季节特点、环境条件等因素进行综合考虑，从而合理制定与个体相适应的锻炼方案。</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我国中职生为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14~17</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岁，正值青春发育时期，男、女生的生理功能和身体素质差异比较明显，所以男女生分组进行体育活动是科学合理的。另外，女生的月经周期这一特殊生理现象决定了女生在体育运动中的特殊性，应给予足够的重视。</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对于体质较差、身体患有疾病的学生要在体格检查、医生指导的前提下，慎重选择运动项目和运动强度，以达到医疗、康复、促进健康的目的。</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3"/>
          <p:cNvGrpSpPr/>
          <p:nvPr/>
        </p:nvGrpSpPr>
        <p:grpSpPr>
          <a:xfrm>
            <a:off x="723900" y="1316985"/>
            <a:ext cx="10744200" cy="2112010"/>
            <a:chOff x="1112" y="2325"/>
            <a:chExt cx="16920" cy="3326"/>
          </a:xfrm>
        </p:grpSpPr>
        <p:sp>
          <p:nvSpPr>
            <p:cNvPr id="7" name="直角三角形 6"/>
            <p:cNvSpPr/>
            <p:nvPr>
              <p:custDataLst>
                <p:tags r:id="rId1"/>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17" name="任意多边形: 形状 16"/>
            <p:cNvSpPr/>
            <p:nvPr>
              <p:custDataLst>
                <p:tags r:id="rId2"/>
              </p:custDataLst>
            </p:nvPr>
          </p:nvSpPr>
          <p:spPr>
            <a:xfrm>
              <a:off x="1532" y="2610"/>
              <a:ext cx="16500" cy="3041"/>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8" name="任意多边形: 形状 17"/>
            <p:cNvSpPr/>
            <p:nvPr>
              <p:custDataLst>
                <p:tags r:id="rId3"/>
              </p:custDataLst>
            </p:nvPr>
          </p:nvSpPr>
          <p:spPr>
            <a:xfrm>
              <a:off x="1112" y="232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心理健康</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2" name="文本框 1"/>
            <p:cNvSpPr txBox="1"/>
            <p:nvPr>
              <p:custDataLst>
                <p:tags r:id="rId4"/>
              </p:custDataLst>
            </p:nvPr>
          </p:nvSpPr>
          <p:spPr>
            <a:xfrm>
              <a:off x="1803" y="3334"/>
              <a:ext cx="15958" cy="2031"/>
            </a:xfrm>
            <a:prstGeom prst="rect">
              <a:avLst/>
            </a:prstGeom>
            <a:noFill/>
          </p:spPr>
          <p:txBody>
            <a:bodyPr wrap="square" rtlCol="0" anchor="t">
              <a:spAutoFit/>
            </a:bodyPr>
            <a:lstStyle/>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心理健康又称精神健康，是指人的心理处于完好状态，包括正确认识自我、正确认识环境、善于适应环境。</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l"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若要心理健康，应满足以下条件：心理与环境统一，心理与行为统一，人格具有稳定性。</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
        <p:nvSpPr>
          <p:cNvPr id="4" name="1"/>
          <p:cNvSpPr txBox="1"/>
          <p:nvPr>
            <p:custDataLst>
              <p:tags r:id="rId5"/>
            </p:custDataLst>
          </p:nvPr>
        </p:nvSpPr>
        <p:spPr>
          <a:xfrm>
            <a:off x="592455" y="356235"/>
            <a:ext cx="5029835"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一、健康的含义</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6" name="4"/>
          <p:cNvGrpSpPr/>
          <p:nvPr/>
        </p:nvGrpSpPr>
        <p:grpSpPr>
          <a:xfrm>
            <a:off x="723900" y="3800475"/>
            <a:ext cx="10744200" cy="2061845"/>
            <a:chOff x="1312" y="5885"/>
            <a:chExt cx="16920" cy="3247"/>
          </a:xfrm>
        </p:grpSpPr>
        <p:sp>
          <p:nvSpPr>
            <p:cNvPr id="8" name="直角三角形 7"/>
            <p:cNvSpPr/>
            <p:nvPr>
              <p:custDataLst>
                <p:tags r:id="rId6"/>
              </p:custDataLst>
            </p:nvPr>
          </p:nvSpPr>
          <p:spPr>
            <a:xfrm flipH="1" flipV="1">
              <a:off x="1312" y="673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9" name="任意多边形: 形状 16"/>
            <p:cNvSpPr/>
            <p:nvPr>
              <p:custDataLst>
                <p:tags r:id="rId7"/>
              </p:custDataLst>
            </p:nvPr>
          </p:nvSpPr>
          <p:spPr>
            <a:xfrm>
              <a:off x="1732" y="6146"/>
              <a:ext cx="16500" cy="298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10" name="任意多边形: 形状 17"/>
            <p:cNvSpPr/>
            <p:nvPr>
              <p:custDataLst>
                <p:tags r:id="rId8"/>
              </p:custDataLst>
            </p:nvPr>
          </p:nvSpPr>
          <p:spPr>
            <a:xfrm>
              <a:off x="1312" y="5885"/>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社会适应良好</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11" name="文本框 10"/>
            <p:cNvSpPr txBox="1"/>
            <p:nvPr>
              <p:custDataLst>
                <p:tags r:id="rId9"/>
              </p:custDataLst>
            </p:nvPr>
          </p:nvSpPr>
          <p:spPr>
            <a:xfrm>
              <a:off x="2057" y="7249"/>
              <a:ext cx="15904" cy="1377"/>
            </a:xfrm>
            <a:prstGeom prst="rect">
              <a:avLst/>
            </a:prstGeom>
            <a:noFill/>
          </p:spPr>
          <p:txBody>
            <a:bodyPr wrap="square" rtlCol="0" anchor="t">
              <a:spAutoFit/>
            </a:bodyPr>
            <a:lstStyle/>
            <a:p>
              <a:pPr marL="0" lvl="1" indent="457200">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社会适应良好是指在不同时期内，人在不同岗位上能胜任各种角色。而适应不良是指缺乏角色意识。</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trips(down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二、运动过程中的卫生保健</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1356950"/>
            <a:ext cx="10744200" cy="4996815"/>
            <a:chOff x="1112" y="2337"/>
            <a:chExt cx="16920" cy="7869"/>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765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体育锻炼过程中的卫生保健</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877" y="3396"/>
              <a:ext cx="15735"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锻炼前的卫生保健</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制订锻炼计划。应根据自己的实际情况和兴趣爱好，结合国家体育锻炼标准及体育课内容，制订锻炼计划，其使自己的学习、工作和锻炼有科学的统筹安排，使德、智、体全面发展。</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注意运动卫生。要选择空气新鲜的环境进行锻炼，盛夏酷暑应选择阴凉的地方，以防中暑；冬季气温过低时，也可在室内进行锻炼。运动时，着装应舒适轻松，宽松适宜，并要勤洗、勤换。注意：不要在风沙及大雾天气下进行户外锻炼。在饭后或睡前，不宜一次性大量饮水。</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做好准备活动。准备活动做得充分，不仅可以增加肌肉关节的灵活性，减少运动损伤，而且可以加快体内的代谢过程，减轻运动疲劳。准备活动通常可分为一般性和专门性两种，前者是为了调动全身的工作状态，而后者是为了恢复和增强专项运动机能而进行的特殊准备。准备活动的运动量要根据运动情况合理掌握。</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二、运动过程中的卫生保健</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1356950"/>
            <a:ext cx="10744200" cy="4996815"/>
            <a:chOff x="1112" y="2337"/>
            <a:chExt cx="16920" cy="7869"/>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765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体育锻炼过程中的卫生保健</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877" y="3396"/>
              <a:ext cx="10062"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锻炼中的卫生保健</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锻炼中掌握运动强度和预防运动损伤是其卫生保健的内容。</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在运动中，如果机体过早出现“极点”</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在达到一定强度和持续一定时间的运动过程中，有时会出现胸闷、呼吸困难、心跳加快、肌肉酸软无力、动作迟缓不协调、情绪低落，甚至想中止运动的状态</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且降低运动强度后，“极点”不能减轻或消失并同时伴有头晕、恶心、心悸等症状时，说明强度过大，超出了机体的承受能力，应迅速减量。对于症状严重者，应让其平卧，将足部稍稍抬高，以促进血液回流，改善脑部供血情况。</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pic>
        <p:nvPicPr>
          <p:cNvPr id="7" name="图片 6"/>
          <p:cNvPicPr>
            <a:picLocks noChangeAspect="1"/>
          </p:cNvPicPr>
          <p:nvPr/>
        </p:nvPicPr>
        <p:blipFill rotWithShape="1">
          <a:blip r:embed="rId6"/>
          <a:srcRect r="39565"/>
          <a:stretch>
            <a:fillRect/>
          </a:stretch>
        </p:blipFill>
        <p:spPr>
          <a:xfrm>
            <a:off x="7818120" y="1985600"/>
            <a:ext cx="3383280" cy="4198620"/>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二、运动过程中的卫生保健</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1719557"/>
            <a:ext cx="10744200" cy="3869055"/>
            <a:chOff x="1112" y="2337"/>
            <a:chExt cx="16920" cy="6093"/>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5880"/>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体育锻炼过程中的卫生保健</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914" y="3396"/>
              <a:ext cx="15735" cy="4649"/>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运动损伤是指由运动方式不当而造成的各种损伤。其产生的原因主要有以下几个方面：思想重视不够，麻痹大意，预防措施不得力，动作不协调而出现错误动作，心理状态不良，训练内容不科学，程序安排不合理，场地、器械不符合安全要求，运动着装不符合安全要求等。</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要预防和减少运动损伤必须加强安全教育，提高预防损伤的意识，运动前要做好准备活动，根据个人身体状况合理安排运动负荷，认真检查场地、器械，杜绝事故隐患，禁止穿不适合运动的鞋和服装参加运动；加强安全保护，对于难度较大和有危险性的运动项目，应安排专人保护，还要加强医务监督，科学地安排锻炼计划，不允许带伤、带病参加锻炼或比赛。</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二、运动过程中的卫生保健</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1356950"/>
            <a:ext cx="10744200" cy="4996815"/>
            <a:chOff x="1112" y="2337"/>
            <a:chExt cx="16920" cy="7869"/>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765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体育锻炼过程中的卫生保健</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914" y="3396"/>
              <a:ext cx="15735"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锻炼后的卫生保健</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锻炼结束后，应进行适当的整理运动，使机体由紧张激烈的运动状态平稳过渡到安静状态，加速疲劳消除，促进体能恢复，并可预防运动骤停后引起的机体功能失调。</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做整理活动时，动作应缓慢，量不要太大，尽量放松肌肉，调节呼吸，以达到促进恢复的目的。运动后要用毛巾擦干身上的汗水并换下湿衣服，有条件的可洗温水澡，严禁在大汗淋漓状态下脱衣坐在风口处休息，也不要立即洗冷水澡，以防皮肤中的毛细血管骤然收缩，导致毛孔关闭，使体热无法散失，使身体的体温调节功能失调，患上疾病。</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此外，运动后不宜一次大量饮水，应少量多饮，最好饮用淡盐水或含盐饮料，以保持水电解质平衡。不宜立即吃冷饮，也应避免在剧烈运动后马上进食，应休息半小时左右，待身体恢复平静后进行。适当休息和充足的睡眠对消除疲劳也大有益处。</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三、常见运动损伤与处理</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1356950"/>
            <a:ext cx="10744200" cy="4996815"/>
            <a:chOff x="1112" y="2337"/>
            <a:chExt cx="16920" cy="7869"/>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765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开放性软组织损伤与处理</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914" y="3396"/>
              <a:ext cx="8262" cy="6612"/>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开放性软组织损伤是指肌肉、韧带、皮肤等软组织损伤时，同时伴有皮肤、黏膜的破损。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擦伤</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对于小面积的皮肤擦伤，可用生理盐水或冷开水冲洗创面，局部用红药水涂抹，不用包扎。面部擦伤不宜使用紫药水。对面积较大的伤口或污染较重的擦伤后要清洗创面，除去异物，然后要彻底清洗，清洗液可用生理盐水、</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双氧水或冷开水等。创面清洗干净后可用消毒纱布或止血消炎膏覆盖，然后用消毒纱布加压包扎，胶布固定。</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pic>
        <p:nvPicPr>
          <p:cNvPr id="2" name="图片 1"/>
          <p:cNvPicPr>
            <a:picLocks noChangeAspect="1"/>
          </p:cNvPicPr>
          <p:nvPr/>
        </p:nvPicPr>
        <p:blipFill rotWithShape="1">
          <a:blip r:embed="rId6"/>
          <a:srcRect r="30930"/>
          <a:stretch>
            <a:fillRect/>
          </a:stretch>
        </p:blipFill>
        <p:spPr>
          <a:xfrm>
            <a:off x="6834352" y="2029414"/>
            <a:ext cx="4367048" cy="4198619"/>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三、常见运动损伤与处理</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1356950"/>
            <a:ext cx="10744200" cy="4799330"/>
            <a:chOff x="1112" y="2337"/>
            <a:chExt cx="16920" cy="7558"/>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7345"/>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一</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开放性软组织损伤与处理</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933" y="3543"/>
              <a:ext cx="15698" cy="5957"/>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裂伤和刀割伤</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对小的裂伤和切割伤，经消毒、清创后可用蝶型胶布或创可贴粘合，然后加压包扎。对于伤口创面较大和污染较重者，应由医务人员负责清创，清除伤口污物和异物，剪去失活的组织，彻底止血，缝合包扎伤口。</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刺伤</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刺伤是由细长而锐利的异物刺入人体所致，如运动跑鞋鞋钉的扎伤等。其特点是伤口不大，但较深，可能伤及深部组织或器官。对于刺伤的处理，可先用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双氧水冲洗清除污染物，然后用碘酒消毒，无菌纱布包扎。对于开放性软组织损伤，如果污染较重或伤口较深，一般应给予抗生素来预防感染，还要注射破伤风抗毒素来预防破伤风。</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三、常见运动损伤与处理</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1356950"/>
            <a:ext cx="10744200" cy="4964430"/>
            <a:chOff x="1112" y="2337"/>
            <a:chExt cx="16920" cy="7818"/>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7605"/>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急性闭合性软组织损伤及处理</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933" y="3458"/>
              <a:ext cx="15698"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急性闭合性软组织损伤</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软组织损伤表面皮肤完整，称为闭合性损伤，主要见于局部组织的挫伤，关节扭伤及肌肉、韧带的拉伤。</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挫伤。挫伤是指身体局部受钝力挤压、碰撞、跌打等所引起的组织损伤。挫伤轻者仅有皮下损伤，表现为损伤部位的疼痛、肿胀、青紫及压痛等，对基本功能的影响不大。挫伤严重者可使肌肉、血管、神经组织甚至内部器官发生损害，出现全身症状和某些特殊体征，如头部挫伤可合并脑震荡，胸腹部挫伤可合并内脏器官损伤，从而引起出血、休克等症状。</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扭伤及拉伤。在直接或间接外力作用下，肌肉、韧带或肌腱等组织突然受到过度牵引而发生损伤、撕裂或断裂，表现为损伤部位肿胀、压痛、肌肉紧张或痉挛、关节活动受限，严重时皮下可伴有大片瘀血。</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三、常见运动损伤与处理</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1356950"/>
            <a:ext cx="10744200" cy="4964430"/>
            <a:chOff x="1112" y="2337"/>
            <a:chExt cx="16920" cy="7818"/>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7605"/>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二</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急性闭合性软组织损伤及处理</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933" y="3290"/>
              <a:ext cx="15698" cy="6612"/>
            </a:xfrm>
            <a:prstGeom prst="rect">
              <a:avLst/>
            </a:prstGeom>
            <a:noFill/>
          </p:spPr>
          <p:txBody>
            <a:bodyPr wrap="square" rtlCol="0" anchor="t">
              <a:spAutoFit/>
            </a:bodyPr>
            <a:lstStyle/>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急性闭合性软组织损伤的处理</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严重挫伤或并发内脏损伤或其他并发症者，应及时送医院急救或争取医疗救护。对确无并发症的急性闭合性软组织损伤早期处理主要包括以下几方面：</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(1)</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冷敷。可使用冰袋、冷毛巾，并定时更换，也可用自来水冲淋损伤部位，有条件的可用氯乙烷、冷镇痛气雾剂喷射受伤部位。冷敷时，需防止冻伤。严禁损伤后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48h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内热敷或局部按摩。</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加压包扎。注意包扎的松紧适度。包扎后，要注意观察肢体循环情况，一旦出现末梢青紫、发凉、局部麻木、疼痛加剧等情况，说明包扎太紧，应重新正确包扎。加压包扎在</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24h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后便可解除。</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(3)</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制动。当软组织损伤严重时，应立即停止受伤部位的活动并进行局部固定。</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镇痛。在受伤后</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48h</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可进行热敷或按摩，也可进行其他物理疗法，以缓解症状，促进炎症吸收。对于疼痛严重者，也可适当使用止痛药物。</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p:cNvSpPr txBox="1"/>
          <p:nvPr>
            <p:custDataLst>
              <p:tags r:id="rId1"/>
            </p:custDataLst>
          </p:nvPr>
        </p:nvSpPr>
        <p:spPr>
          <a:xfrm>
            <a:off x="592455" y="356235"/>
            <a:ext cx="6241897" cy="458470"/>
          </a:xfrm>
          <a:prstGeom prst="rect">
            <a:avLst/>
          </a:prstGeom>
          <a:noFill/>
        </p:spPr>
        <p:txBody>
          <a:bodyPr wrap="square" rtlCol="0">
            <a:noAutofit/>
          </a:bodyPr>
          <a:lstStyle/>
          <a:p>
            <a:r>
              <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rPr>
              <a:t>三、常见运动损伤与处理</a:t>
            </a:r>
            <a:endParaRPr lang="zh-CN" altLang="en-US" sz="2800" b="1" dirty="0">
              <a:gradFill>
                <a:gsLst>
                  <a:gs pos="0">
                    <a:srgbClr val="016CD4"/>
                  </a:gs>
                  <a:gs pos="100000">
                    <a:srgbClr val="42BAF9"/>
                  </a:gs>
                </a:gsLst>
                <a:lin ang="5400000" scaled="0"/>
              </a:gradFill>
              <a:latin typeface="微软雅黑" panose="020B0503020204020204" pitchFamily="34" charset="-122"/>
              <a:ea typeface="微软雅黑" panose="020B0503020204020204" pitchFamily="34" charset="-122"/>
            </a:endParaRPr>
          </a:p>
        </p:txBody>
      </p:sp>
      <p:grpSp>
        <p:nvGrpSpPr>
          <p:cNvPr id="3" name="3"/>
          <p:cNvGrpSpPr/>
          <p:nvPr/>
        </p:nvGrpSpPr>
        <p:grpSpPr>
          <a:xfrm>
            <a:off x="723900" y="1467309"/>
            <a:ext cx="10744200" cy="4704715"/>
            <a:chOff x="1112" y="2337"/>
            <a:chExt cx="16920" cy="7409"/>
          </a:xfrm>
        </p:grpSpPr>
        <p:sp>
          <p:nvSpPr>
            <p:cNvPr id="5" name="直角三角形 4"/>
            <p:cNvSpPr/>
            <p:nvPr>
              <p:custDataLst>
                <p:tags r:id="rId2"/>
              </p:custDataLst>
            </p:nvPr>
          </p:nvSpPr>
          <p:spPr>
            <a:xfrm flipH="1" flipV="1">
              <a:off x="1112" y="3171"/>
              <a:ext cx="745" cy="74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mn-lt"/>
              </a:endParaRPr>
            </a:p>
          </p:txBody>
        </p:sp>
        <p:sp>
          <p:nvSpPr>
            <p:cNvPr id="6" name="任意多边形: 形状 5"/>
            <p:cNvSpPr/>
            <p:nvPr>
              <p:custDataLst>
                <p:tags r:id="rId3"/>
              </p:custDataLst>
            </p:nvPr>
          </p:nvSpPr>
          <p:spPr>
            <a:xfrm>
              <a:off x="1532" y="2550"/>
              <a:ext cx="16500" cy="7196"/>
            </a:xfrm>
            <a:custGeom>
              <a:avLst/>
              <a:gdLst>
                <a:gd name="connsiteX0" fmla="*/ 0 w 8086090"/>
                <a:gd name="connsiteY0" fmla="*/ 0 h 1058400"/>
                <a:gd name="connsiteX1" fmla="*/ 8086090 w 8086090"/>
                <a:gd name="connsiteY1" fmla="*/ 0 h 1058400"/>
                <a:gd name="connsiteX2" fmla="*/ 8086090 w 8086090"/>
                <a:gd name="connsiteY2" fmla="*/ 1058400 h 1058400"/>
                <a:gd name="connsiteX3" fmla="*/ 0 w 8086090"/>
                <a:gd name="connsiteY3" fmla="*/ 1058400 h 1058400"/>
                <a:gd name="connsiteX4" fmla="*/ 0 w 8086090"/>
                <a:gd name="connsiteY4" fmla="*/ 0 h 105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6090" h="1058400">
                  <a:moveTo>
                    <a:pt x="0" y="0"/>
                  </a:moveTo>
                  <a:lnTo>
                    <a:pt x="8086090" y="0"/>
                  </a:lnTo>
                  <a:lnTo>
                    <a:pt x="8086090" y="1058400"/>
                  </a:lnTo>
                  <a:lnTo>
                    <a:pt x="0" y="1058400"/>
                  </a:lnTo>
                  <a:lnTo>
                    <a:pt x="0" y="0"/>
                  </a:lnTo>
                  <a:close/>
                </a:path>
              </a:pathLst>
            </a:custGeom>
            <a:solidFill>
              <a:srgbClr val="EEF9FE"/>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Overflow="overflow" horzOverflow="overflow" vert="horz" wrap="square" lIns="50951" tIns="50951" rIns="50951" bIns="50951" numCol="1" spcCol="127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lgn="l"/>
              <a:endParaRPr>
                <a:ea typeface="+mn-lt"/>
                <a:sym typeface="+mn-ea"/>
              </a:endParaRPr>
            </a:p>
          </p:txBody>
        </p:sp>
        <p:sp>
          <p:nvSpPr>
            <p:cNvPr id="8" name="任意多边形: 形状 17"/>
            <p:cNvSpPr/>
            <p:nvPr>
              <p:custDataLst>
                <p:tags r:id="rId4"/>
              </p:custDataLst>
            </p:nvPr>
          </p:nvSpPr>
          <p:spPr>
            <a:xfrm>
              <a:off x="1112" y="2337"/>
              <a:ext cx="10665" cy="846"/>
            </a:xfrm>
            <a:prstGeom prst="homePlate">
              <a:avLst/>
            </a:prstGeom>
            <a:gradFill>
              <a:gsLst>
                <a:gs pos="0">
                  <a:srgbClr val="1B7EDA"/>
                </a:gs>
                <a:gs pos="100000">
                  <a:srgbClr val="DDF3FD"/>
                </a:gs>
              </a:gsLst>
              <a:lin ang="0" scaled="0"/>
            </a:gra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119" tIns="20175" rIns="234119" bIns="2017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l" defTabSz="622300">
                <a:lnSpc>
                  <a:spcPct val="90000"/>
                </a:lnSpc>
                <a:spcBef>
                  <a:spcPct val="0"/>
                </a:spcBef>
                <a:spcAft>
                  <a:spcPct val="35000"/>
                </a:spcAft>
                <a:buNone/>
              </a:pP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三</a:t>
              </a:r>
              <a:r>
                <a:rPr lang="en-US" altLang="zh-CN" sz="2000" b="1" dirty="0">
                  <a:latin typeface="微软雅黑" panose="020B0503020204020204" pitchFamily="34" charset="-122"/>
                  <a:ea typeface="微软雅黑" panose="020B0503020204020204" pitchFamily="34" charset="-122"/>
                  <a:cs typeface="+mn-lt"/>
                  <a:sym typeface="+mn-ea"/>
                </a:rPr>
                <a:t>)</a:t>
              </a:r>
              <a:r>
                <a:rPr lang="zh-CN" altLang="en-US" sz="2000" b="1" dirty="0">
                  <a:latin typeface="微软雅黑" panose="020B0503020204020204" pitchFamily="34" charset="-122"/>
                  <a:ea typeface="微软雅黑" panose="020B0503020204020204" pitchFamily="34" charset="-122"/>
                  <a:cs typeface="+mn-lt"/>
                  <a:sym typeface="+mn-ea"/>
                </a:rPr>
                <a:t>骨折及其处理</a:t>
              </a:r>
              <a:endParaRPr lang="zh-CN" altLang="en-US" sz="2000" b="1" dirty="0">
                <a:latin typeface="微软雅黑" panose="020B0503020204020204" pitchFamily="34" charset="-122"/>
                <a:ea typeface="微软雅黑" panose="020B0503020204020204" pitchFamily="34" charset="-122"/>
                <a:cs typeface="+mn-lt"/>
                <a:sym typeface="+mn-ea"/>
              </a:endParaRPr>
            </a:p>
          </p:txBody>
        </p:sp>
        <p:sp>
          <p:nvSpPr>
            <p:cNvPr id="9" name="文本框 8"/>
            <p:cNvSpPr txBox="1"/>
            <p:nvPr>
              <p:custDataLst>
                <p:tags r:id="rId5"/>
              </p:custDataLst>
            </p:nvPr>
          </p:nvSpPr>
          <p:spPr>
            <a:xfrm>
              <a:off x="1924" y="3480"/>
              <a:ext cx="8020" cy="5957"/>
            </a:xfrm>
            <a:prstGeom prst="rect">
              <a:avLst/>
            </a:prstGeom>
            <a:noFill/>
          </p:spPr>
          <p:txBody>
            <a:bodyPr wrap="square" rtlCol="0" anchor="t">
              <a:spAutoFit/>
            </a:bodyPr>
            <a:lstStyle/>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骨折发生后，受伤部位剧烈疼痛和明显压痛，局部迅速肿胀，出现瘀斑，使肢体失去正常功能，若骨头明显错位，可出现畸形和假关节。骨折多伴有软组织损伤，严重者可发生休克。</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a:p>
              <a:pPr marL="0" lvl="1" indent="457200" algn="just" fontAlgn="auto">
                <a:lnSpc>
                  <a:spcPct val="150000"/>
                </a:lnSpc>
                <a:buClrTx/>
                <a:buSzTx/>
                <a:buFontTx/>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rPr>
                <a:t>骨折后，应立即进行现场简单处理后速送医院，处理包括止血、包扎和固定。可因地制宜，就地取材，不必过分强调无菌，但应注意不得随意复位和牵拉，更不可将外露组织送回伤口内，以免发生碎骨移位、损伤血管神经或造成感染。</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lt"/>
                <a:sym typeface="+mn-ea"/>
              </a:endParaRPr>
            </a:p>
          </p:txBody>
        </p:sp>
      </p:grpSp>
      <p:pic>
        <p:nvPicPr>
          <p:cNvPr id="2" name="图片 1"/>
          <p:cNvPicPr>
            <a:picLocks noChangeAspect="1"/>
          </p:cNvPicPr>
          <p:nvPr/>
        </p:nvPicPr>
        <p:blipFill>
          <a:blip r:embed="rId6"/>
          <a:stretch>
            <a:fillRect/>
          </a:stretch>
        </p:blipFill>
        <p:spPr>
          <a:xfrm>
            <a:off x="6581140" y="2469974"/>
            <a:ext cx="4612431" cy="3074954"/>
          </a:xfrm>
          <a:prstGeom prst="rect">
            <a:avLst/>
          </a:prstGeom>
        </p:spPr>
      </p:pic>
    </p:spTree>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卡通人物&#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826929" y="3907602"/>
            <a:ext cx="4166541" cy="2777694"/>
          </a:xfrm>
          <a:prstGeom prst="rect">
            <a:avLst/>
          </a:prstGeom>
        </p:spPr>
      </p:pic>
      <p:pic>
        <p:nvPicPr>
          <p:cNvPr id="15" name="图片 14"/>
          <p:cNvPicPr>
            <a:picLocks noChangeAspect="1"/>
          </p:cNvPicPr>
          <p:nvPr/>
        </p:nvPicPr>
        <p:blipFill>
          <a:blip r:embed="rId2"/>
          <a:stretch>
            <a:fillRect/>
          </a:stretch>
        </p:blipFill>
        <p:spPr>
          <a:xfrm>
            <a:off x="374381" y="3160212"/>
            <a:ext cx="3802691" cy="3802691"/>
          </a:xfrm>
          <a:prstGeom prst="rect">
            <a:avLst/>
          </a:prstGeom>
        </p:spPr>
      </p:pic>
      <p:grpSp>
        <p:nvGrpSpPr>
          <p:cNvPr id="10" name="3"/>
          <p:cNvGrpSpPr/>
          <p:nvPr/>
        </p:nvGrpSpPr>
        <p:grpSpPr>
          <a:xfrm>
            <a:off x="2929679" y="984195"/>
            <a:ext cx="6332642" cy="2923407"/>
            <a:chOff x="-1064" y="3008"/>
            <a:chExt cx="13580" cy="4604"/>
          </a:xfrm>
        </p:grpSpPr>
        <p:sp>
          <p:nvSpPr>
            <p:cNvPr id="11" name="矩形 10"/>
            <p:cNvSpPr/>
            <p:nvPr>
              <p:custDataLst>
                <p:tags r:id="rId3"/>
              </p:custDataLst>
            </p:nvPr>
          </p:nvSpPr>
          <p:spPr>
            <a:xfrm>
              <a:off x="-1064" y="4277"/>
              <a:ext cx="13580" cy="3335"/>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rPr>
                <a:t>毒品、烟草的危害及其戒除</a:t>
              </a:r>
              <a:endParaRPr lang="zh-CN" altLang="en-US" sz="6000" b="1" spc="-400" dirty="0">
                <a:gradFill>
                  <a:gsLst>
                    <a:gs pos="0">
                      <a:srgbClr val="016CD4"/>
                    </a:gs>
                    <a:gs pos="100000">
                      <a:srgbClr val="42BAF9"/>
                    </a:gs>
                  </a:gsLst>
                  <a:lin ang="5400000" scaled="0"/>
                </a:gradFill>
                <a:uFillTx/>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1091" y="3008"/>
              <a:ext cx="9271" cy="126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4400" b="1" dirty="0">
                  <a:solidFill>
                    <a:srgbClr val="42BAF9"/>
                  </a:solidFill>
                  <a:latin typeface="微软雅黑" panose="020B0503020204020204" pitchFamily="34" charset="-122"/>
                  <a:ea typeface="微软雅黑" panose="020B0503020204020204" pitchFamily="34" charset="-122"/>
                </a:rPr>
                <a:t>单元六</a:t>
              </a:r>
              <a:endParaRPr lang="en-US" altLang="zh-CN" sz="4400" b="1" dirty="0">
                <a:solidFill>
                  <a:srgbClr val="42BAF9"/>
                </a:solidFill>
                <a:latin typeface="微软雅黑" panose="020B0503020204020204" pitchFamily="34" charset="-122"/>
                <a:ea typeface="微软雅黑" panose="020B0503020204020204" pitchFamily="34" charset="-122"/>
              </a:endParaRPr>
            </a:p>
          </p:txBody>
        </p:sp>
      </p:grpSp>
    </p:spTree>
    <p:custDataLst>
      <p:tags r:id="rId5"/>
    </p:custDataLst>
  </p:cSld>
  <p:clrMapOvr>
    <a:masterClrMapping/>
  </p:clrMapOvr>
  <p:transition spd="slow" advTm="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KSO_WM_BEAUTIFY_FLAG" val=""/>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BEAUTIFY_FLAG" val=""/>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BEAUTIFY_FLAG" val=""/>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BEAUTIFY_FLAG" val=""/>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BEAUTIFY_FLAG" val=""/>
</p:tagLst>
</file>

<file path=ppt/tags/tag513.xml><?xml version="1.0" encoding="utf-8"?>
<p:tagLst xmlns:p="http://schemas.openxmlformats.org/presentationml/2006/main">
  <p:tag name="KSO_WM_BEAUTIFY_FLAG" val=""/>
</p:tagLst>
</file>

<file path=ppt/tags/tag514.xml><?xml version="1.0" encoding="utf-8"?>
<p:tagLst xmlns:p="http://schemas.openxmlformats.org/presentationml/2006/main">
  <p:tag name="KSO_WM_BEAUTIFY_FLAG" val=""/>
</p:tagLst>
</file>

<file path=ppt/tags/tag515.xml><?xml version="1.0" encoding="utf-8"?>
<p:tagLst xmlns:p="http://schemas.openxmlformats.org/presentationml/2006/main">
  <p:tag name="KSO_WM_BEAUTIFY_FLAG" val=""/>
</p:tagLst>
</file>

<file path=ppt/tags/tag516.xml><?xml version="1.0" encoding="utf-8"?>
<p:tagLst xmlns:p="http://schemas.openxmlformats.org/presentationml/2006/main">
  <p:tag name="KSO_WM_BEAUTIFY_FLAG" val=""/>
</p:tagLst>
</file>

<file path=ppt/tags/tag517.xml><?xml version="1.0" encoding="utf-8"?>
<p:tagLst xmlns:p="http://schemas.openxmlformats.org/presentationml/2006/main">
  <p:tag name="KSO_WM_BEAUTIFY_FLAG" val=""/>
</p:tagLst>
</file>

<file path=ppt/tags/tag518.xml><?xml version="1.0" encoding="utf-8"?>
<p:tagLst xmlns:p="http://schemas.openxmlformats.org/presentationml/2006/main">
  <p:tag name="KSO_WM_BEAUTIFY_FLAG" val=""/>
</p:tagLst>
</file>

<file path=ppt/tags/tag519.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20.xml><?xml version="1.0" encoding="utf-8"?>
<p:tagLst xmlns:p="http://schemas.openxmlformats.org/presentationml/2006/main">
  <p:tag name="KSO_WM_BEAUTIFY_FLAG" val=""/>
</p:tagLst>
</file>

<file path=ppt/tags/tag521.xml><?xml version="1.0" encoding="utf-8"?>
<p:tagLst xmlns:p="http://schemas.openxmlformats.org/presentationml/2006/main">
  <p:tag name="KSO_WM_BEAUTIFY_FLAG" val=""/>
</p:tagLst>
</file>

<file path=ppt/tags/tag522.xml><?xml version="1.0" encoding="utf-8"?>
<p:tagLst xmlns:p="http://schemas.openxmlformats.org/presentationml/2006/main">
  <p:tag name="KSO_WM_BEAUTIFY_FLAG" val=""/>
</p:tagLst>
</file>

<file path=ppt/tags/tag523.xml><?xml version="1.0" encoding="utf-8"?>
<p:tagLst xmlns:p="http://schemas.openxmlformats.org/presentationml/2006/main">
  <p:tag name="KSO_WM_BEAUTIFY_FLAG" val=""/>
</p:tagLst>
</file>

<file path=ppt/tags/tag524.xml><?xml version="1.0" encoding="utf-8"?>
<p:tagLst xmlns:p="http://schemas.openxmlformats.org/presentationml/2006/main">
  <p:tag name="KSO_WM_BEAUTIFY_FLAG" val=""/>
</p:tagLst>
</file>

<file path=ppt/tags/tag525.xml><?xml version="1.0" encoding="utf-8"?>
<p:tagLst xmlns:p="http://schemas.openxmlformats.org/presentationml/2006/main">
  <p:tag name="KSO_WM_BEAUTIFY_FLAG" val=""/>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BEAUTIFY_FLAG" val=""/>
</p:tagLst>
</file>

<file path=ppt/tags/tag528.xml><?xml version="1.0" encoding="utf-8"?>
<p:tagLst xmlns:p="http://schemas.openxmlformats.org/presentationml/2006/main">
  <p:tag name="KSO_WM_BEAUTIFY_FLAG" val=""/>
</p:tagLst>
</file>

<file path=ppt/tags/tag529.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BEAUTIFY_FLAG" val=""/>
</p:tagLst>
</file>

<file path=ppt/tags/tag532.xml><?xml version="1.0" encoding="utf-8"?>
<p:tagLst xmlns:p="http://schemas.openxmlformats.org/presentationml/2006/main">
  <p:tag name="KSO_WM_BEAUTIFY_FLAG" val=""/>
</p:tagLst>
</file>

<file path=ppt/tags/tag533.xml><?xml version="1.0" encoding="utf-8"?>
<p:tagLst xmlns:p="http://schemas.openxmlformats.org/presentationml/2006/main">
  <p:tag name="KSO_WM_BEAUTIFY_FLAG" val=""/>
</p:tagLst>
</file>

<file path=ppt/tags/tag534.xml><?xml version="1.0" encoding="utf-8"?>
<p:tagLst xmlns:p="http://schemas.openxmlformats.org/presentationml/2006/main">
  <p:tag name="KSO_WM_BEAUTIFY_FLAG" val=""/>
</p:tagLst>
</file>

<file path=ppt/tags/tag535.xml><?xml version="1.0" encoding="utf-8"?>
<p:tagLst xmlns:p="http://schemas.openxmlformats.org/presentationml/2006/main">
  <p:tag name="KSO_WM_BEAUTIFY_FLAG" val=""/>
</p:tagLst>
</file>

<file path=ppt/tags/tag536.xml><?xml version="1.0" encoding="utf-8"?>
<p:tagLst xmlns:p="http://schemas.openxmlformats.org/presentationml/2006/main">
  <p:tag name="KSO_WM_BEAUTIFY_FLAG" val=""/>
</p:tagLst>
</file>

<file path=ppt/tags/tag537.xml><?xml version="1.0" encoding="utf-8"?>
<p:tagLst xmlns:p="http://schemas.openxmlformats.org/presentationml/2006/main">
  <p:tag name="KSO_WM_BEAUTIFY_FLAG" val=""/>
</p:tagLst>
</file>

<file path=ppt/tags/tag538.xml><?xml version="1.0" encoding="utf-8"?>
<p:tagLst xmlns:p="http://schemas.openxmlformats.org/presentationml/2006/main">
  <p:tag name="KSO_WM_BEAUTIFY_FLAG" val=""/>
</p:tagLst>
</file>

<file path=ppt/tags/tag539.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40.xml><?xml version="1.0" encoding="utf-8"?>
<p:tagLst xmlns:p="http://schemas.openxmlformats.org/presentationml/2006/main">
  <p:tag name="KSO_WM_BEAUTIFY_FLAG" val=""/>
</p:tagLst>
</file>

<file path=ppt/tags/tag541.xml><?xml version="1.0" encoding="utf-8"?>
<p:tagLst xmlns:p="http://schemas.openxmlformats.org/presentationml/2006/main">
  <p:tag name="KSO_WM_BEAUTIFY_FLAG" val=""/>
</p:tagLst>
</file>

<file path=ppt/tags/tag542.xml><?xml version="1.0" encoding="utf-8"?>
<p:tagLst xmlns:p="http://schemas.openxmlformats.org/presentationml/2006/main">
  <p:tag name="KSO_WM_BEAUTIFY_FLAG" val=""/>
</p:tagLst>
</file>

<file path=ppt/tags/tag543.xml><?xml version="1.0" encoding="utf-8"?>
<p:tagLst xmlns:p="http://schemas.openxmlformats.org/presentationml/2006/main">
  <p:tag name="KSO_WM_BEAUTIFY_FLAG" val=""/>
</p:tagLst>
</file>

<file path=ppt/tags/tag544.xml><?xml version="1.0" encoding="utf-8"?>
<p:tagLst xmlns:p="http://schemas.openxmlformats.org/presentationml/2006/main">
  <p:tag name="KSO_WM_BEAUTIFY_FLAG" val=""/>
</p:tagLst>
</file>

<file path=ppt/tags/tag545.xml><?xml version="1.0" encoding="utf-8"?>
<p:tagLst xmlns:p="http://schemas.openxmlformats.org/presentationml/2006/main">
  <p:tag name="KSO_WM_BEAUTIFY_FLAG" val=""/>
</p:tagLst>
</file>

<file path=ppt/tags/tag546.xml><?xml version="1.0" encoding="utf-8"?>
<p:tagLst xmlns:p="http://schemas.openxmlformats.org/presentationml/2006/main">
  <p:tag name="KSO_WM_BEAUTIFY_FLAG" val=""/>
</p:tagLst>
</file>

<file path=ppt/tags/tag547.xml><?xml version="1.0" encoding="utf-8"?>
<p:tagLst xmlns:p="http://schemas.openxmlformats.org/presentationml/2006/main">
  <p:tag name="KSO_WM_BEAUTIFY_FLAG" val=""/>
</p:tagLst>
</file>

<file path=ppt/tags/tag548.xml><?xml version="1.0" encoding="utf-8"?>
<p:tagLst xmlns:p="http://schemas.openxmlformats.org/presentationml/2006/main">
  <p:tag name="KSO_WM_BEAUTIFY_FLAG" val=""/>
</p:tagLst>
</file>

<file path=ppt/tags/tag549.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50.xml><?xml version="1.0" encoding="utf-8"?>
<p:tagLst xmlns:p="http://schemas.openxmlformats.org/presentationml/2006/main">
  <p:tag name="KSO_WM_BEAUTIFY_FLAG" val=""/>
</p:tagLst>
</file>

<file path=ppt/tags/tag551.xml><?xml version="1.0" encoding="utf-8"?>
<p:tagLst xmlns:p="http://schemas.openxmlformats.org/presentationml/2006/main">
  <p:tag name="KSO_WM_BEAUTIFY_FLAG" val=""/>
</p:tagLst>
</file>

<file path=ppt/tags/tag552.xml><?xml version="1.0" encoding="utf-8"?>
<p:tagLst xmlns:p="http://schemas.openxmlformats.org/presentationml/2006/main">
  <p:tag name="KSO_WM_BEAUTIFY_FLAG" val=""/>
</p:tagLst>
</file>

<file path=ppt/tags/tag553.xml><?xml version="1.0" encoding="utf-8"?>
<p:tagLst xmlns:p="http://schemas.openxmlformats.org/presentationml/2006/main">
  <p:tag name="KSO_WM_BEAUTIFY_FLAG" val=""/>
</p:tagLst>
</file>

<file path=ppt/tags/tag554.xml><?xml version="1.0" encoding="utf-8"?>
<p:tagLst xmlns:p="http://schemas.openxmlformats.org/presentationml/2006/main">
  <p:tag name="KSO_WM_BEAUTIFY_FLAG" val=""/>
</p:tagLst>
</file>

<file path=ppt/tags/tag555.xml><?xml version="1.0" encoding="utf-8"?>
<p:tagLst xmlns:p="http://schemas.openxmlformats.org/presentationml/2006/main">
  <p:tag name="KSO_WM_BEAUTIFY_FLAG" val=""/>
</p:tagLst>
</file>

<file path=ppt/tags/tag556.xml><?xml version="1.0" encoding="utf-8"?>
<p:tagLst xmlns:p="http://schemas.openxmlformats.org/presentationml/2006/main">
  <p:tag name="KSO_WM_BEAUTIFY_FLAG" val=""/>
</p:tagLst>
</file>

<file path=ppt/tags/tag557.xml><?xml version="1.0" encoding="utf-8"?>
<p:tagLst xmlns:p="http://schemas.openxmlformats.org/presentationml/2006/main">
  <p:tag name="KSO_WM_BEAUTIFY_FLAG" val=""/>
</p:tagLst>
</file>

<file path=ppt/tags/tag558.xml><?xml version="1.0" encoding="utf-8"?>
<p:tagLst xmlns:p="http://schemas.openxmlformats.org/presentationml/2006/main">
  <p:tag name="KSO_WM_BEAUTIFY_FLAG" val=""/>
</p:tagLst>
</file>

<file path=ppt/tags/tag559.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60.xml><?xml version="1.0" encoding="utf-8"?>
<p:tagLst xmlns:p="http://schemas.openxmlformats.org/presentationml/2006/main">
  <p:tag name="KSO_WM_BEAUTIFY_FLAG" val=""/>
</p:tagLst>
</file>

<file path=ppt/tags/tag561.xml><?xml version="1.0" encoding="utf-8"?>
<p:tagLst xmlns:p="http://schemas.openxmlformats.org/presentationml/2006/main">
  <p:tag name="KSO_WM_BEAUTIFY_FLAG" val=""/>
</p:tagLst>
</file>

<file path=ppt/tags/tag562.xml><?xml version="1.0" encoding="utf-8"?>
<p:tagLst xmlns:p="http://schemas.openxmlformats.org/presentationml/2006/main">
  <p:tag name="KSO_WM_BEAUTIFY_FLAG" val=""/>
</p:tagLst>
</file>

<file path=ppt/tags/tag563.xml><?xml version="1.0" encoding="utf-8"?>
<p:tagLst xmlns:p="http://schemas.openxmlformats.org/presentationml/2006/main">
  <p:tag name="KSO_WM_BEAUTIFY_FLAG" val=""/>
</p:tagLst>
</file>

<file path=ppt/tags/tag564.xml><?xml version="1.0" encoding="utf-8"?>
<p:tagLst xmlns:p="http://schemas.openxmlformats.org/presentationml/2006/main">
  <p:tag name="KSO_WM_BEAUTIFY_FLAG" val=""/>
</p:tagLst>
</file>

<file path=ppt/tags/tag565.xml><?xml version="1.0" encoding="utf-8"?>
<p:tagLst xmlns:p="http://schemas.openxmlformats.org/presentationml/2006/main">
  <p:tag name="KSO_WM_BEAUTIFY_FLAG" val=""/>
</p:tagLst>
</file>

<file path=ppt/tags/tag566.xml><?xml version="1.0" encoding="utf-8"?>
<p:tagLst xmlns:p="http://schemas.openxmlformats.org/presentationml/2006/main">
  <p:tag name="KSO_WM_BEAUTIFY_FLAG" val=""/>
</p:tagLst>
</file>

<file path=ppt/tags/tag567.xml><?xml version="1.0" encoding="utf-8"?>
<p:tagLst xmlns:p="http://schemas.openxmlformats.org/presentationml/2006/main">
  <p:tag name="KSO_WM_BEAUTIFY_FLAG" val=""/>
</p:tagLst>
</file>

<file path=ppt/tags/tag568.xml><?xml version="1.0" encoding="utf-8"?>
<p:tagLst xmlns:p="http://schemas.openxmlformats.org/presentationml/2006/main">
  <p:tag name="KSO_WM_BEAUTIFY_FLAG" val=""/>
</p:tagLst>
</file>

<file path=ppt/tags/tag569.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70.xml><?xml version="1.0" encoding="utf-8"?>
<p:tagLst xmlns:p="http://schemas.openxmlformats.org/presentationml/2006/main">
  <p:tag name="KSO_WM_BEAUTIFY_FLAG" val=""/>
</p:tagLst>
</file>

<file path=ppt/tags/tag571.xml><?xml version="1.0" encoding="utf-8"?>
<p:tagLst xmlns:p="http://schemas.openxmlformats.org/presentationml/2006/main">
  <p:tag name="KSO_WM_BEAUTIFY_FLAG" val=""/>
</p:tagLst>
</file>

<file path=ppt/tags/tag572.xml><?xml version="1.0" encoding="utf-8"?>
<p:tagLst xmlns:p="http://schemas.openxmlformats.org/presentationml/2006/main">
  <p:tag name="KSO_WM_BEAUTIFY_FLAG" val=""/>
</p:tagLst>
</file>

<file path=ppt/tags/tag573.xml><?xml version="1.0" encoding="utf-8"?>
<p:tagLst xmlns:p="http://schemas.openxmlformats.org/presentationml/2006/main">
  <p:tag name="KSO_WM_BEAUTIFY_FLAG" val=""/>
</p:tagLst>
</file>

<file path=ppt/tags/tag574.xml><?xml version="1.0" encoding="utf-8"?>
<p:tagLst xmlns:p="http://schemas.openxmlformats.org/presentationml/2006/main">
  <p:tag name="KSO_WM_BEAUTIFY_FLAG" val=""/>
</p:tagLst>
</file>

<file path=ppt/tags/tag575.xml><?xml version="1.0" encoding="utf-8"?>
<p:tagLst xmlns:p="http://schemas.openxmlformats.org/presentationml/2006/main">
  <p:tag name="KSO_WM_BEAUTIFY_FLAG" val=""/>
</p:tagLst>
</file>

<file path=ppt/tags/tag576.xml><?xml version="1.0" encoding="utf-8"?>
<p:tagLst xmlns:p="http://schemas.openxmlformats.org/presentationml/2006/main">
  <p:tag name="KSO_WM_BEAUTIFY_FLAG" val=""/>
</p:tagLst>
</file>

<file path=ppt/tags/tag577.xml><?xml version="1.0" encoding="utf-8"?>
<p:tagLst xmlns:p="http://schemas.openxmlformats.org/presentationml/2006/main">
  <p:tag name="KSO_WM_BEAUTIFY_FLAG" val=""/>
</p:tagLst>
</file>

<file path=ppt/tags/tag578.xml><?xml version="1.0" encoding="utf-8"?>
<p:tagLst xmlns:p="http://schemas.openxmlformats.org/presentationml/2006/main">
  <p:tag name="KSO_WM_BEAUTIFY_FLAG" val=""/>
</p:tagLst>
</file>

<file path=ppt/tags/tag579.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80.xml><?xml version="1.0" encoding="utf-8"?>
<p:tagLst xmlns:p="http://schemas.openxmlformats.org/presentationml/2006/main">
  <p:tag name="KSO_WM_BEAUTIFY_FLAG" val=""/>
</p:tagLst>
</file>

<file path=ppt/tags/tag581.xml><?xml version="1.0" encoding="utf-8"?>
<p:tagLst xmlns:p="http://schemas.openxmlformats.org/presentationml/2006/main">
  <p:tag name="KSO_WM_BEAUTIFY_FLAG" val=""/>
</p:tagLst>
</file>

<file path=ppt/tags/tag582.xml><?xml version="1.0" encoding="utf-8"?>
<p:tagLst xmlns:p="http://schemas.openxmlformats.org/presentationml/2006/main">
  <p:tag name="KSO_WM_BEAUTIFY_FLAG" val=""/>
</p:tagLst>
</file>

<file path=ppt/tags/tag583.xml><?xml version="1.0" encoding="utf-8"?>
<p:tagLst xmlns:p="http://schemas.openxmlformats.org/presentationml/2006/main">
  <p:tag name="KSO_WM_BEAUTIFY_FLAG" val=""/>
</p:tagLst>
</file>

<file path=ppt/tags/tag584.xml><?xml version="1.0" encoding="utf-8"?>
<p:tagLst xmlns:p="http://schemas.openxmlformats.org/presentationml/2006/main">
  <p:tag name="KSO_WM_BEAUTIFY_FLAG" val=""/>
</p:tagLst>
</file>

<file path=ppt/tags/tag585.xml><?xml version="1.0" encoding="utf-8"?>
<p:tagLst xmlns:p="http://schemas.openxmlformats.org/presentationml/2006/main">
  <p:tag name="KSO_WM_BEAUTIFY_FLAG" val=""/>
</p:tagLst>
</file>

<file path=ppt/tags/tag586.xml><?xml version="1.0" encoding="utf-8"?>
<p:tagLst xmlns:p="http://schemas.openxmlformats.org/presentationml/2006/main">
  <p:tag name="KSO_WM_BEAUTIFY_FLAG" val=""/>
</p:tagLst>
</file>

<file path=ppt/tags/tag587.xml><?xml version="1.0" encoding="utf-8"?>
<p:tagLst xmlns:p="http://schemas.openxmlformats.org/presentationml/2006/main">
  <p:tag name="KSO_WM_BEAUTIFY_FLAG" val=""/>
</p:tagLst>
</file>

<file path=ppt/tags/tag58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589.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590.xml><?xml version="1.0" encoding="utf-8"?>
<p:tagLst xmlns:p="http://schemas.openxmlformats.org/presentationml/2006/main">
  <p:tag name="KSO_WM_BEAUTIFY_FLAG" val=""/>
</p:tagLst>
</file>

<file path=ppt/tags/tag591.xml><?xml version="1.0" encoding="utf-8"?>
<p:tagLst xmlns:p="http://schemas.openxmlformats.org/presentationml/2006/main">
  <p:tag name="KSO_WM_BEAUTIFY_FLAG" val=""/>
</p:tagLst>
</file>

<file path=ppt/tags/tag592.xml><?xml version="1.0" encoding="utf-8"?>
<p:tagLst xmlns:p="http://schemas.openxmlformats.org/presentationml/2006/main">
  <p:tag name="KSO_WM_BEAUTIFY_FLAG" val=""/>
</p:tagLst>
</file>

<file path=ppt/tags/tag593.xml><?xml version="1.0" encoding="utf-8"?>
<p:tagLst xmlns:p="http://schemas.openxmlformats.org/presentationml/2006/main">
  <p:tag name="KSO_WM_BEAUTIFY_FLAG" val=""/>
</p:tagLst>
</file>

<file path=ppt/tags/tag594.xml><?xml version="1.0" encoding="utf-8"?>
<p:tagLst xmlns:p="http://schemas.openxmlformats.org/presentationml/2006/main">
  <p:tag name="KSO_WM_BEAUTIFY_FLAG" val=""/>
</p:tagLst>
</file>

<file path=ppt/tags/tag595.xml><?xml version="1.0" encoding="utf-8"?>
<p:tagLst xmlns:p="http://schemas.openxmlformats.org/presentationml/2006/main">
  <p:tag name="KSO_WM_BEAUTIFY_FLAG" val=""/>
</p:tagLst>
</file>

<file path=ppt/tags/tag596.xml><?xml version="1.0" encoding="utf-8"?>
<p:tagLst xmlns:p="http://schemas.openxmlformats.org/presentationml/2006/main">
  <p:tag name="KSO_WM_BEAUTIFY_FLAG" val=""/>
</p:tagLst>
</file>

<file path=ppt/tags/tag597.xml><?xml version="1.0" encoding="utf-8"?>
<p:tagLst xmlns:p="http://schemas.openxmlformats.org/presentationml/2006/main">
  <p:tag name="KSO_WM_BEAUTIFY_FLAG" val=""/>
</p:tagLst>
</file>

<file path=ppt/tags/tag598.xml><?xml version="1.0" encoding="utf-8"?>
<p:tagLst xmlns:p="http://schemas.openxmlformats.org/presentationml/2006/main">
  <p:tag name="KSO_WM_BEAUTIFY_FLAG" val=""/>
</p:tagLst>
</file>

<file path=ppt/tags/tag59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00.xml><?xml version="1.0" encoding="utf-8"?>
<p:tagLst xmlns:p="http://schemas.openxmlformats.org/presentationml/2006/main">
  <p:tag name="KSO_WM_BEAUTIFY_FLAG" val=""/>
</p:tagLst>
</file>

<file path=ppt/tags/tag601.xml><?xml version="1.0" encoding="utf-8"?>
<p:tagLst xmlns:p="http://schemas.openxmlformats.org/presentationml/2006/main">
  <p:tag name="KSO_WM_BEAUTIFY_FLAG" val=""/>
</p:tagLst>
</file>

<file path=ppt/tags/tag602.xml><?xml version="1.0" encoding="utf-8"?>
<p:tagLst xmlns:p="http://schemas.openxmlformats.org/presentationml/2006/main">
  <p:tag name="KSO_WM_BEAUTIFY_FLAG" val=""/>
</p:tagLst>
</file>

<file path=ppt/tags/tag603.xml><?xml version="1.0" encoding="utf-8"?>
<p:tagLst xmlns:p="http://schemas.openxmlformats.org/presentationml/2006/main">
  <p:tag name="KSO_WM_BEAUTIFY_FLAG" val=""/>
</p:tagLst>
</file>

<file path=ppt/tags/tag604.xml><?xml version="1.0" encoding="utf-8"?>
<p:tagLst xmlns:p="http://schemas.openxmlformats.org/presentationml/2006/main">
  <p:tag name="KSO_WM_BEAUTIFY_FLAG" val=""/>
</p:tagLst>
</file>

<file path=ppt/tags/tag605.xml><?xml version="1.0" encoding="utf-8"?>
<p:tagLst xmlns:p="http://schemas.openxmlformats.org/presentationml/2006/main">
  <p:tag name="KSO_WM_BEAUTIFY_FLAG" val=""/>
</p:tagLst>
</file>

<file path=ppt/tags/tag606.xml><?xml version="1.0" encoding="utf-8"?>
<p:tagLst xmlns:p="http://schemas.openxmlformats.org/presentationml/2006/main">
  <p:tag name="KSO_WM_BEAUTIFY_FLAG" val=""/>
</p:tagLst>
</file>

<file path=ppt/tags/tag607.xml><?xml version="1.0" encoding="utf-8"?>
<p:tagLst xmlns:p="http://schemas.openxmlformats.org/presentationml/2006/main">
  <p:tag name="KSO_WM_BEAUTIFY_FLAG" val=""/>
</p:tagLst>
</file>

<file path=ppt/tags/tag608.xml><?xml version="1.0" encoding="utf-8"?>
<p:tagLst xmlns:p="http://schemas.openxmlformats.org/presentationml/2006/main">
  <p:tag name="KSO_WM_BEAUTIFY_FLAG" val=""/>
</p:tagLst>
</file>

<file path=ppt/tags/tag609.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10.xml><?xml version="1.0" encoding="utf-8"?>
<p:tagLst xmlns:p="http://schemas.openxmlformats.org/presentationml/2006/main">
  <p:tag name="KSO_WM_BEAUTIFY_FLAG" val=""/>
</p:tagLst>
</file>

<file path=ppt/tags/tag611.xml><?xml version="1.0" encoding="utf-8"?>
<p:tagLst xmlns:p="http://schemas.openxmlformats.org/presentationml/2006/main">
  <p:tag name="KSO_WM_BEAUTIFY_FLAG" val=""/>
</p:tagLst>
</file>

<file path=ppt/tags/tag612.xml><?xml version="1.0" encoding="utf-8"?>
<p:tagLst xmlns:p="http://schemas.openxmlformats.org/presentationml/2006/main">
  <p:tag name="KSO_WM_BEAUTIFY_FLAG" val=""/>
</p:tagLst>
</file>

<file path=ppt/tags/tag613.xml><?xml version="1.0" encoding="utf-8"?>
<p:tagLst xmlns:p="http://schemas.openxmlformats.org/presentationml/2006/main">
  <p:tag name="KSO_WM_BEAUTIFY_FLAG" val=""/>
</p:tagLst>
</file>

<file path=ppt/tags/tag614.xml><?xml version="1.0" encoding="utf-8"?>
<p:tagLst xmlns:p="http://schemas.openxmlformats.org/presentationml/2006/main">
  <p:tag name="KSO_WM_BEAUTIFY_FLAG" val=""/>
</p:tagLst>
</file>

<file path=ppt/tags/tag615.xml><?xml version="1.0" encoding="utf-8"?>
<p:tagLst xmlns:p="http://schemas.openxmlformats.org/presentationml/2006/main">
  <p:tag name="KSO_WM_BEAUTIFY_FLAG" val=""/>
</p:tagLst>
</file>

<file path=ppt/tags/tag616.xml><?xml version="1.0" encoding="utf-8"?>
<p:tagLst xmlns:p="http://schemas.openxmlformats.org/presentationml/2006/main">
  <p:tag name="KSO_WM_BEAUTIFY_FLAG" val=""/>
</p:tagLst>
</file>

<file path=ppt/tags/tag617.xml><?xml version="1.0" encoding="utf-8"?>
<p:tagLst xmlns:p="http://schemas.openxmlformats.org/presentationml/2006/main">
  <p:tag name="KSO_WM_BEAUTIFY_FLAG" val=""/>
</p:tagLst>
</file>

<file path=ppt/tags/tag618.xml><?xml version="1.0" encoding="utf-8"?>
<p:tagLst xmlns:p="http://schemas.openxmlformats.org/presentationml/2006/main">
  <p:tag name="KSO_WM_BEAUTIFY_FLAG" val=""/>
</p:tagLst>
</file>

<file path=ppt/tags/tag619.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20.xml><?xml version="1.0" encoding="utf-8"?>
<p:tagLst xmlns:p="http://schemas.openxmlformats.org/presentationml/2006/main">
  <p:tag name="KSO_WM_BEAUTIFY_FLAG" val=""/>
</p:tagLst>
</file>

<file path=ppt/tags/tag621.xml><?xml version="1.0" encoding="utf-8"?>
<p:tagLst xmlns:p="http://schemas.openxmlformats.org/presentationml/2006/main">
  <p:tag name="KSO_WM_BEAUTIFY_FLAG" val=""/>
</p:tagLst>
</file>

<file path=ppt/tags/tag622.xml><?xml version="1.0" encoding="utf-8"?>
<p:tagLst xmlns:p="http://schemas.openxmlformats.org/presentationml/2006/main">
  <p:tag name="KSO_WM_BEAUTIFY_FLAG" val=""/>
</p:tagLst>
</file>

<file path=ppt/tags/tag623.xml><?xml version="1.0" encoding="utf-8"?>
<p:tagLst xmlns:p="http://schemas.openxmlformats.org/presentationml/2006/main">
  <p:tag name="KSO_WM_BEAUTIFY_FLAG" val=""/>
</p:tagLst>
</file>

<file path=ppt/tags/tag624.xml><?xml version="1.0" encoding="utf-8"?>
<p:tagLst xmlns:p="http://schemas.openxmlformats.org/presentationml/2006/main">
  <p:tag name="KSO_WM_BEAUTIFY_FLAG" val=""/>
</p:tagLst>
</file>

<file path=ppt/tags/tag625.xml><?xml version="1.0" encoding="utf-8"?>
<p:tagLst xmlns:p="http://schemas.openxmlformats.org/presentationml/2006/main">
  <p:tag name="KSO_WM_BEAUTIFY_FLAG" val=""/>
</p:tagLst>
</file>

<file path=ppt/tags/tag626.xml><?xml version="1.0" encoding="utf-8"?>
<p:tagLst xmlns:p="http://schemas.openxmlformats.org/presentationml/2006/main">
  <p:tag name="KSO_WM_BEAUTIFY_FLAG" val=""/>
</p:tagLst>
</file>

<file path=ppt/tags/tag627.xml><?xml version="1.0" encoding="utf-8"?>
<p:tagLst xmlns:p="http://schemas.openxmlformats.org/presentationml/2006/main">
  <p:tag name="KSO_WM_BEAUTIFY_FLAG" val=""/>
</p:tagLst>
</file>

<file path=ppt/tags/tag628.xml><?xml version="1.0" encoding="utf-8"?>
<p:tagLst xmlns:p="http://schemas.openxmlformats.org/presentationml/2006/main">
  <p:tag name="KSO_WM_BEAUTIFY_FLAG" val=""/>
</p:tagLst>
</file>

<file path=ppt/tags/tag629.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30.xml><?xml version="1.0" encoding="utf-8"?>
<p:tagLst xmlns:p="http://schemas.openxmlformats.org/presentationml/2006/main">
  <p:tag name="KSO_WM_BEAUTIFY_FLAG" val=""/>
</p:tagLst>
</file>

<file path=ppt/tags/tag631.xml><?xml version="1.0" encoding="utf-8"?>
<p:tagLst xmlns:p="http://schemas.openxmlformats.org/presentationml/2006/main">
  <p:tag name="KSO_WM_BEAUTIFY_FLAG" val=""/>
</p:tagLst>
</file>

<file path=ppt/tags/tag632.xml><?xml version="1.0" encoding="utf-8"?>
<p:tagLst xmlns:p="http://schemas.openxmlformats.org/presentationml/2006/main">
  <p:tag name="KSO_WM_BEAUTIFY_FLAG" val=""/>
</p:tagLst>
</file>

<file path=ppt/tags/tag633.xml><?xml version="1.0" encoding="utf-8"?>
<p:tagLst xmlns:p="http://schemas.openxmlformats.org/presentationml/2006/main">
  <p:tag name="KSO_WM_BEAUTIFY_FLAG" val=""/>
</p:tagLst>
</file>

<file path=ppt/tags/tag634.xml><?xml version="1.0" encoding="utf-8"?>
<p:tagLst xmlns:p="http://schemas.openxmlformats.org/presentationml/2006/main">
  <p:tag name="KSO_WM_BEAUTIFY_FLAG" val=""/>
</p:tagLst>
</file>

<file path=ppt/tags/tag635.xml><?xml version="1.0" encoding="utf-8"?>
<p:tagLst xmlns:p="http://schemas.openxmlformats.org/presentationml/2006/main">
  <p:tag name="KSO_WM_BEAUTIFY_FLAG" val=""/>
</p:tagLst>
</file>

<file path=ppt/tags/tag636.xml><?xml version="1.0" encoding="utf-8"?>
<p:tagLst xmlns:p="http://schemas.openxmlformats.org/presentationml/2006/main">
  <p:tag name="KSO_WM_BEAUTIFY_FLAG" val=""/>
</p:tagLst>
</file>

<file path=ppt/tags/tag637.xml><?xml version="1.0" encoding="utf-8"?>
<p:tagLst xmlns:p="http://schemas.openxmlformats.org/presentationml/2006/main">
  <p:tag name="KSO_WM_BEAUTIFY_FLAG" val=""/>
</p:tagLst>
</file>

<file path=ppt/tags/tag638.xml><?xml version="1.0" encoding="utf-8"?>
<p:tagLst xmlns:p="http://schemas.openxmlformats.org/presentationml/2006/main">
  <p:tag name="KSO_WM_BEAUTIFY_FLAG" val=""/>
</p:tagLst>
</file>

<file path=ppt/tags/tag639.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40.xml><?xml version="1.0" encoding="utf-8"?>
<p:tagLst xmlns:p="http://schemas.openxmlformats.org/presentationml/2006/main">
  <p:tag name="KSO_WM_BEAUTIFY_FLAG" val=""/>
</p:tagLst>
</file>

<file path=ppt/tags/tag641.xml><?xml version="1.0" encoding="utf-8"?>
<p:tagLst xmlns:p="http://schemas.openxmlformats.org/presentationml/2006/main">
  <p:tag name="KSO_WM_BEAUTIFY_FLAG" val=""/>
</p:tagLst>
</file>

<file path=ppt/tags/tag642.xml><?xml version="1.0" encoding="utf-8"?>
<p:tagLst xmlns:p="http://schemas.openxmlformats.org/presentationml/2006/main">
  <p:tag name="KSO_WM_BEAUTIFY_FLAG" val=""/>
</p:tagLst>
</file>

<file path=ppt/tags/tag643.xml><?xml version="1.0" encoding="utf-8"?>
<p:tagLst xmlns:p="http://schemas.openxmlformats.org/presentationml/2006/main">
  <p:tag name="KSO_WM_BEAUTIFY_FLAG" val=""/>
</p:tagLst>
</file>

<file path=ppt/tags/tag644.xml><?xml version="1.0" encoding="utf-8"?>
<p:tagLst xmlns:p="http://schemas.openxmlformats.org/presentationml/2006/main">
  <p:tag name="KSO_WM_BEAUTIFY_FLAG" val=""/>
</p:tagLst>
</file>

<file path=ppt/tags/tag645.xml><?xml version="1.0" encoding="utf-8"?>
<p:tagLst xmlns:p="http://schemas.openxmlformats.org/presentationml/2006/main">
  <p:tag name="KSO_WM_BEAUTIFY_FLAG" val=""/>
</p:tagLst>
</file>

<file path=ppt/tags/tag646.xml><?xml version="1.0" encoding="utf-8"?>
<p:tagLst xmlns:p="http://schemas.openxmlformats.org/presentationml/2006/main">
  <p:tag name="KSO_WM_BEAUTIFY_FLAG" val=""/>
</p:tagLst>
</file>

<file path=ppt/tags/tag647.xml><?xml version="1.0" encoding="utf-8"?>
<p:tagLst xmlns:p="http://schemas.openxmlformats.org/presentationml/2006/main">
  <p:tag name="KSO_WM_BEAUTIFY_FLAG" val=""/>
</p:tagLst>
</file>

<file path=ppt/tags/tag648.xml><?xml version="1.0" encoding="utf-8"?>
<p:tagLst xmlns:p="http://schemas.openxmlformats.org/presentationml/2006/main">
  <p:tag name="KSO_WM_BEAUTIFY_FLAG" val=""/>
</p:tagLst>
</file>

<file path=ppt/tags/tag649.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50.xml><?xml version="1.0" encoding="utf-8"?>
<p:tagLst xmlns:p="http://schemas.openxmlformats.org/presentationml/2006/main">
  <p:tag name="KSO_WM_BEAUTIFY_FLAG" val=""/>
</p:tagLst>
</file>

<file path=ppt/tags/tag651.xml><?xml version="1.0" encoding="utf-8"?>
<p:tagLst xmlns:p="http://schemas.openxmlformats.org/presentationml/2006/main">
  <p:tag name="KSO_WM_BEAUTIFY_FLAG" val=""/>
</p:tagLst>
</file>

<file path=ppt/tags/tag652.xml><?xml version="1.0" encoding="utf-8"?>
<p:tagLst xmlns:p="http://schemas.openxmlformats.org/presentationml/2006/main">
  <p:tag name="KSO_WM_BEAUTIFY_FLAG" val=""/>
</p:tagLst>
</file>

<file path=ppt/tags/tag653.xml><?xml version="1.0" encoding="utf-8"?>
<p:tagLst xmlns:p="http://schemas.openxmlformats.org/presentationml/2006/main">
  <p:tag name="KSO_WM_BEAUTIFY_FLAG" val=""/>
</p:tagLst>
</file>

<file path=ppt/tags/tag654.xml><?xml version="1.0" encoding="utf-8"?>
<p:tagLst xmlns:p="http://schemas.openxmlformats.org/presentationml/2006/main">
  <p:tag name="KSO_WM_BEAUTIFY_FLAG" val=""/>
</p:tagLst>
</file>

<file path=ppt/tags/tag655.xml><?xml version="1.0" encoding="utf-8"?>
<p:tagLst xmlns:p="http://schemas.openxmlformats.org/presentationml/2006/main">
  <p:tag name="KSO_WM_BEAUTIFY_FLAG" val=""/>
</p:tagLst>
</file>

<file path=ppt/tags/tag656.xml><?xml version="1.0" encoding="utf-8"?>
<p:tagLst xmlns:p="http://schemas.openxmlformats.org/presentationml/2006/main">
  <p:tag name="KSO_WM_BEAUTIFY_FLAG" val=""/>
</p:tagLst>
</file>

<file path=ppt/tags/tag657.xml><?xml version="1.0" encoding="utf-8"?>
<p:tagLst xmlns:p="http://schemas.openxmlformats.org/presentationml/2006/main">
  <p:tag name="KSO_WM_BEAUTIFY_FLAG" val=""/>
</p:tagLst>
</file>

<file path=ppt/tags/tag658.xml><?xml version="1.0" encoding="utf-8"?>
<p:tagLst xmlns:p="http://schemas.openxmlformats.org/presentationml/2006/main">
  <p:tag name="KSO_WM_BEAUTIFY_FLAG" val=""/>
</p:tagLst>
</file>

<file path=ppt/tags/tag659.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60.xml><?xml version="1.0" encoding="utf-8"?>
<p:tagLst xmlns:p="http://schemas.openxmlformats.org/presentationml/2006/main">
  <p:tag name="KSO_WM_BEAUTIFY_FLAG" val=""/>
</p:tagLst>
</file>

<file path=ppt/tags/tag661.xml><?xml version="1.0" encoding="utf-8"?>
<p:tagLst xmlns:p="http://schemas.openxmlformats.org/presentationml/2006/main">
  <p:tag name="KSO_WM_BEAUTIFY_FLAG" val=""/>
</p:tagLst>
</file>

<file path=ppt/tags/tag662.xml><?xml version="1.0" encoding="utf-8"?>
<p:tagLst xmlns:p="http://schemas.openxmlformats.org/presentationml/2006/main">
  <p:tag name="KSO_WM_BEAUTIFY_FLAG" val=""/>
</p:tagLst>
</file>

<file path=ppt/tags/tag663.xml><?xml version="1.0" encoding="utf-8"?>
<p:tagLst xmlns:p="http://schemas.openxmlformats.org/presentationml/2006/main">
  <p:tag name="KSO_WM_BEAUTIFY_FLAG" val=""/>
</p:tagLst>
</file>

<file path=ppt/tags/tag664.xml><?xml version="1.0" encoding="utf-8"?>
<p:tagLst xmlns:p="http://schemas.openxmlformats.org/presentationml/2006/main">
  <p:tag name="KSO_WM_BEAUTIFY_FLAG" val=""/>
</p:tagLst>
</file>

<file path=ppt/tags/tag665.xml><?xml version="1.0" encoding="utf-8"?>
<p:tagLst xmlns:p="http://schemas.openxmlformats.org/presentationml/2006/main">
  <p:tag name="KSO_WM_BEAUTIFY_FLAG" val=""/>
</p:tagLst>
</file>

<file path=ppt/tags/tag666.xml><?xml version="1.0" encoding="utf-8"?>
<p:tagLst xmlns:p="http://schemas.openxmlformats.org/presentationml/2006/main">
  <p:tag name="KSO_WM_BEAUTIFY_FLAG" val=""/>
</p:tagLst>
</file>

<file path=ppt/tags/tag667.xml><?xml version="1.0" encoding="utf-8"?>
<p:tagLst xmlns:p="http://schemas.openxmlformats.org/presentationml/2006/main">
  <p:tag name="KSO_WM_BEAUTIFY_FLAG" val=""/>
</p:tagLst>
</file>

<file path=ppt/tags/tag668.xml><?xml version="1.0" encoding="utf-8"?>
<p:tagLst xmlns:p="http://schemas.openxmlformats.org/presentationml/2006/main">
  <p:tag name="KSO_WM_BEAUTIFY_FLAG" val=""/>
</p:tagLst>
</file>

<file path=ppt/tags/tag669.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70.xml><?xml version="1.0" encoding="utf-8"?>
<p:tagLst xmlns:p="http://schemas.openxmlformats.org/presentationml/2006/main">
  <p:tag name="KSO_WM_BEAUTIFY_FLAG" val=""/>
</p:tagLst>
</file>

<file path=ppt/tags/tag671.xml><?xml version="1.0" encoding="utf-8"?>
<p:tagLst xmlns:p="http://schemas.openxmlformats.org/presentationml/2006/main">
  <p:tag name="KSO_WM_BEAUTIFY_FLAG" val=""/>
</p:tagLst>
</file>

<file path=ppt/tags/tag672.xml><?xml version="1.0" encoding="utf-8"?>
<p:tagLst xmlns:p="http://schemas.openxmlformats.org/presentationml/2006/main">
  <p:tag name="KSO_WM_BEAUTIFY_FLAG" val=""/>
</p:tagLst>
</file>

<file path=ppt/tags/tag673.xml><?xml version="1.0" encoding="utf-8"?>
<p:tagLst xmlns:p="http://schemas.openxmlformats.org/presentationml/2006/main">
  <p:tag name="KSO_WM_BEAUTIFY_FLAG" val=""/>
</p:tagLst>
</file>

<file path=ppt/tags/tag674.xml><?xml version="1.0" encoding="utf-8"?>
<p:tagLst xmlns:p="http://schemas.openxmlformats.org/presentationml/2006/main">
  <p:tag name="KSO_WM_BEAUTIFY_FLAG" val=""/>
</p:tagLst>
</file>

<file path=ppt/tags/tag675.xml><?xml version="1.0" encoding="utf-8"?>
<p:tagLst xmlns:p="http://schemas.openxmlformats.org/presentationml/2006/main">
  <p:tag name="KSO_WM_BEAUTIFY_FLAG" val=""/>
</p:tagLst>
</file>

<file path=ppt/tags/tag676.xml><?xml version="1.0" encoding="utf-8"?>
<p:tagLst xmlns:p="http://schemas.openxmlformats.org/presentationml/2006/main">
  <p:tag name="KSO_WM_BEAUTIFY_FLAG" val=""/>
</p:tagLst>
</file>

<file path=ppt/tags/tag677.xml><?xml version="1.0" encoding="utf-8"?>
<p:tagLst xmlns:p="http://schemas.openxmlformats.org/presentationml/2006/main">
  <p:tag name="KSO_WM_BEAUTIFY_FLAG" val=""/>
</p:tagLst>
</file>

<file path=ppt/tags/tag678.xml><?xml version="1.0" encoding="utf-8"?>
<p:tagLst xmlns:p="http://schemas.openxmlformats.org/presentationml/2006/main">
  <p:tag name="KSO_WM_BEAUTIFY_FLAG" val=""/>
</p:tagLst>
</file>

<file path=ppt/tags/tag679.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80.xml><?xml version="1.0" encoding="utf-8"?>
<p:tagLst xmlns:p="http://schemas.openxmlformats.org/presentationml/2006/main">
  <p:tag name="KSO_WPP_MARK_KEY" val="2b97c3e3-efcd-4358-8133-4e011551e47b"/>
  <p:tag name="COMMONDATA" val="eyJoZGlkIjoiZjAxMTJhOTdhYmExNjczZmFmMDgzNzk2N2NkOGE2YTMifQ=="/>
  <p:tag name="commondata" val="eyJoZGlkIjoiNThjZGNmY2Q5NGE0ZjEwMzkzZjk3N2I4YzJlOGI2NDUifQ=="/>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UNIT_PLACING_PICTURE_USER_VIEWPORT" val="{&quot;height&quot;:7364,&quot;width&quot;:19200}"/>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阿里巴巴普惠体"/>
        <a:ea typeface=""/>
        <a:cs typeface=""/>
        <a:font script="Jpan" typeface="ＭＳ Ｐゴシック"/>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阿里巴巴普惠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阿里巴巴普惠体"/>
        <a:ea typeface=""/>
        <a:cs typeface=""/>
        <a:font script="Jpan" typeface="ＭＳ Ｐゴシック"/>
        <a:font script="Hang" typeface="맑은 고딕"/>
        <a:font script="Hans" typeface="阿里巴巴普惠体"/>
        <a:font script="Hant" typeface="新細明體"/>
        <a:font script="Arab" typeface="阿里巴巴普惠体"/>
        <a:font script="Hebr" typeface="阿里巴巴普惠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阿里巴巴普惠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33874</Words>
  <Application>WPS 演示</Application>
  <PresentationFormat>宽屏</PresentationFormat>
  <Paragraphs>1297</Paragraphs>
  <Slides>136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136</vt:i4>
      </vt:variant>
    </vt:vector>
  </HeadingPairs>
  <TitlesOfParts>
    <vt:vector size="146" baseType="lpstr">
      <vt:lpstr>Arial</vt:lpstr>
      <vt:lpstr>宋体</vt:lpstr>
      <vt:lpstr>Wingdings</vt:lpstr>
      <vt:lpstr>阿里巴巴普惠体</vt:lpstr>
      <vt:lpstr>微软雅黑</vt:lpstr>
      <vt:lpstr>Arial Unicode MS</vt:lpstr>
      <vt:lpstr>汉仪旗黑-55简</vt:lpstr>
      <vt:lpstr>黑体</vt:lpstr>
      <vt:lpstr>汉仪雅酷黑 75W</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素材来源网站当图网-www.99ppt.com</dc:title>
  <dc:creator>素材来源网站当图网-www.99ppt.com</dc:creator>
  <dc:description>素材来源网站当图网-www.99ppt.com</dc:description>
  <dc:subject>素材来源网站当图网-www.99ppt.com</dc:subject>
  <cp:lastModifiedBy>武琳惠</cp:lastModifiedBy>
  <cp:revision>35</cp:revision>
  <dcterms:created xsi:type="dcterms:W3CDTF">2023-06-11T01:08:00Z</dcterms:created>
  <dcterms:modified xsi:type="dcterms:W3CDTF">2024-03-28T09:48:50Z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2052-12.1.0.16417</vt:lpwstr>
  </property>
  <property fmtid="{D5CDD505-2E9C-101B-9397-08002B2CF9AE}" pid="3" name="ICV">
    <vt:lpwstr>15686C1B4F9F4ACCB07E464B7878EA8D_12</vt:lpwstr>
  </property>
</Properties>
</file>